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48"/>
  </p:notesMasterIdLst>
  <p:sldIdLst>
    <p:sldId id="256" r:id="rId5"/>
    <p:sldId id="295" r:id="rId6"/>
    <p:sldId id="259" r:id="rId7"/>
    <p:sldId id="257" r:id="rId8"/>
    <p:sldId id="296" r:id="rId9"/>
    <p:sldId id="298" r:id="rId10"/>
    <p:sldId id="297" r:id="rId11"/>
    <p:sldId id="318" r:id="rId12"/>
    <p:sldId id="301" r:id="rId13"/>
    <p:sldId id="302" r:id="rId14"/>
    <p:sldId id="306" r:id="rId15"/>
    <p:sldId id="308" r:id="rId16"/>
    <p:sldId id="316" r:id="rId17"/>
    <p:sldId id="320" r:id="rId18"/>
    <p:sldId id="324" r:id="rId19"/>
    <p:sldId id="344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6" r:id="rId29"/>
    <p:sldId id="357" r:id="rId30"/>
    <p:sldId id="322" r:id="rId31"/>
    <p:sldId id="342" r:id="rId32"/>
    <p:sldId id="325" r:id="rId33"/>
    <p:sldId id="326" r:id="rId34"/>
    <p:sldId id="327" r:id="rId35"/>
    <p:sldId id="330" r:id="rId36"/>
    <p:sldId id="336" r:id="rId37"/>
    <p:sldId id="385" r:id="rId38"/>
    <p:sldId id="363" r:id="rId39"/>
    <p:sldId id="364" r:id="rId40"/>
    <p:sldId id="367" r:id="rId41"/>
    <p:sldId id="368" r:id="rId42"/>
    <p:sldId id="370" r:id="rId43"/>
    <p:sldId id="371" r:id="rId44"/>
    <p:sldId id="372" r:id="rId45"/>
    <p:sldId id="373" r:id="rId46"/>
    <p:sldId id="384" r:id="rId47"/>
  </p:sldIdLst>
  <p:sldSz cx="9144000" cy="5143500" type="screen16x9"/>
  <p:notesSz cx="6858000" cy="9144000"/>
  <p:embeddedFontLst>
    <p:embeddedFont>
      <p:font typeface="Oswald" panose="00000500000000000000" pitchFamily="2" charset="0"/>
      <p:regular r:id="rId49"/>
      <p:bold r:id="rId50"/>
    </p:embeddedFont>
    <p:embeddedFont>
      <p:font typeface="Roboto Condensed" panose="02000000000000000000" pitchFamily="2" charset="0"/>
      <p:regular r:id="rId51"/>
      <p:bold r:id="rId52"/>
      <p:italic r:id="rId53"/>
      <p:boldItalic r:id="rId54"/>
    </p:embeddedFont>
    <p:embeddedFont>
      <p:font typeface="나눔고딕" pitchFamily="2" charset="-127"/>
      <p:regular r:id="rId55"/>
      <p:bold r:id="rId56"/>
    </p:embeddedFont>
    <p:embeddedFont>
      <p:font typeface="휴먼엑스포" panose="02030504000101010101" pitchFamily="18" charset="-127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B5D9"/>
    <a:srgbClr val="3796BF"/>
    <a:srgbClr val="6D7378"/>
    <a:srgbClr val="898E92"/>
    <a:srgbClr val="81D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566EC9-B83E-4B96-AC32-FDC3E1D7516B}">
  <a:tblStyle styleId="{04566EC9-B83E-4B96-AC32-FDC3E1D751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839084-D9A6-46FB-A549-F44BDC8C2DE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86900" autoAdjust="0"/>
  </p:normalViewPr>
  <p:slideViewPr>
    <p:cSldViewPr>
      <p:cViewPr varScale="1">
        <p:scale>
          <a:sx n="87" d="100"/>
          <a:sy n="87" d="100"/>
        </p:scale>
        <p:origin x="10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3082" y="72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5.fntdata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font" Target="fonts/font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4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133C16-DBB4-47D1-ADFF-D37342B736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6AFA275-C368-4DC1-8239-72FB4E80AB87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하드웨어</a:t>
          </a:r>
        </a:p>
      </dgm:t>
    </dgm:pt>
    <dgm:pt modelId="{57107B6B-1614-4E1D-932A-2A784D30C7C3}" type="parTrans" cxnId="{F4D747DD-853B-4864-8255-56086EB1B420}">
      <dgm:prSet/>
      <dgm:spPr/>
      <dgm:t>
        <a:bodyPr/>
        <a:lstStyle/>
        <a:p>
          <a:pPr latinLnBrk="1"/>
          <a:endParaRPr lang="ko-KR" altLang="en-US"/>
        </a:p>
      </dgm:t>
    </dgm:pt>
    <dgm:pt modelId="{C3EC5A08-0ADF-4551-B513-B66A2F7835F7}" type="sibTrans" cxnId="{F4D747DD-853B-4864-8255-56086EB1B420}">
      <dgm:prSet/>
      <dgm:spPr/>
      <dgm:t>
        <a:bodyPr/>
        <a:lstStyle/>
        <a:p>
          <a:pPr latinLnBrk="1"/>
          <a:endParaRPr lang="ko-KR" altLang="en-US"/>
        </a:p>
      </dgm:t>
    </dgm:pt>
    <dgm:pt modelId="{79D01623-6846-489D-BEF7-AAE20F53FC1F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개인용 개발 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PC 3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대</a:t>
          </a:r>
        </a:p>
      </dgm:t>
    </dgm:pt>
    <dgm:pt modelId="{691A09E2-9CBE-4543-83A8-2D39013FFF66}" type="parTrans" cxnId="{F225F7DC-BB21-4E1F-B33D-594ABF784C51}">
      <dgm:prSet/>
      <dgm:spPr/>
      <dgm:t>
        <a:bodyPr/>
        <a:lstStyle/>
        <a:p>
          <a:pPr latinLnBrk="1"/>
          <a:endParaRPr lang="ko-KR" altLang="en-US"/>
        </a:p>
      </dgm:t>
    </dgm:pt>
    <dgm:pt modelId="{E39B4A3D-9F1B-45EF-BFFD-F823249F0DF0}" type="sibTrans" cxnId="{F225F7DC-BB21-4E1F-B33D-594ABF784C51}">
      <dgm:prSet/>
      <dgm:spPr/>
      <dgm:t>
        <a:bodyPr/>
        <a:lstStyle/>
        <a:p>
          <a:pPr latinLnBrk="1"/>
          <a:endParaRPr lang="ko-KR" altLang="en-US"/>
        </a:p>
      </dgm:t>
    </dgm:pt>
    <dgm:pt modelId="{A3F24DB4-9378-42A9-8C5A-1D61B2E74B6B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소프트웨어 </a:t>
          </a:r>
          <a:r>
            <a:rPr lang="en-US" altLang="ko-KR" dirty="0">
              <a:latin typeface="+mj-ea"/>
              <a:ea typeface="+mj-ea"/>
            </a:rPr>
            <a:t>– </a:t>
          </a:r>
          <a:r>
            <a:rPr lang="ko-KR" altLang="en-US" dirty="0">
              <a:latin typeface="+mj-ea"/>
              <a:ea typeface="+mj-ea"/>
            </a:rPr>
            <a:t>개발 툴</a:t>
          </a:r>
        </a:p>
      </dgm:t>
    </dgm:pt>
    <dgm:pt modelId="{B9A6DB26-2A62-4BF9-B346-D05FB7901C32}" type="parTrans" cxnId="{1D03A1FD-2BE5-48E4-A49B-4B41DF94B442}">
      <dgm:prSet/>
      <dgm:spPr/>
      <dgm:t>
        <a:bodyPr/>
        <a:lstStyle/>
        <a:p>
          <a:pPr latinLnBrk="1"/>
          <a:endParaRPr lang="ko-KR" altLang="en-US"/>
        </a:p>
      </dgm:t>
    </dgm:pt>
    <dgm:pt modelId="{14A3FF52-816B-4287-B386-C54EE94A8D26}" type="sibTrans" cxnId="{1D03A1FD-2BE5-48E4-A49B-4B41DF94B442}">
      <dgm:prSet/>
      <dgm:spPr/>
      <dgm:t>
        <a:bodyPr/>
        <a:lstStyle/>
        <a:p>
          <a:pPr latinLnBrk="1"/>
          <a:endParaRPr lang="ko-KR" altLang="en-US"/>
        </a:p>
      </dgm:t>
    </dgm:pt>
    <dgm:pt modelId="{E8E6C4A8-0EB3-4DC0-978E-619AABF0558B}">
      <dgm:prSet phldrT="[텍스트]"/>
      <dgm:spPr/>
      <dgm:t>
        <a:bodyPr/>
        <a:lstStyle/>
        <a:p>
          <a:pPr latinLnBrk="1">
            <a:buClrTx/>
            <a:buSzTx/>
            <a:buFont typeface="Arial" panose="020B0604020202020204" pitchFamily="34" charset="0"/>
            <a:buChar char="•"/>
          </a:pP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DBMS(MariaDB), Eclipse IDE, Excel, </a:t>
          </a:r>
          <a:r>
            <a:rPr lang="en-US" altLang="ko-KR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Github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en-US" altLang="ko-KR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Colab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Visual Studio Code, Tableau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E77FBE26-84F9-4E71-A154-53A8B9740D52}" type="parTrans" cxnId="{A91FF580-066E-45BD-A1DA-CEC0E4E72F2C}">
      <dgm:prSet/>
      <dgm:spPr/>
      <dgm:t>
        <a:bodyPr/>
        <a:lstStyle/>
        <a:p>
          <a:pPr latinLnBrk="1"/>
          <a:endParaRPr lang="ko-KR" altLang="en-US"/>
        </a:p>
      </dgm:t>
    </dgm:pt>
    <dgm:pt modelId="{0B7F3F96-92FC-4CFA-989E-F80E1CF8836D}" type="sibTrans" cxnId="{A91FF580-066E-45BD-A1DA-CEC0E4E72F2C}">
      <dgm:prSet/>
      <dgm:spPr/>
      <dgm:t>
        <a:bodyPr/>
        <a:lstStyle/>
        <a:p>
          <a:pPr latinLnBrk="1"/>
          <a:endParaRPr lang="ko-KR" altLang="en-US"/>
        </a:p>
      </dgm:t>
    </dgm:pt>
    <dgm:pt modelId="{043BCAC6-15FE-48E8-8BE3-22BBF2AC8C00}">
      <dgm:prSet phldrT="[텍스트]"/>
      <dgm:spPr/>
      <dgm:t>
        <a:bodyPr/>
        <a:lstStyle/>
        <a:p>
          <a:pPr latinLnBrk="1"/>
          <a:r>
            <a:rPr lang="en-US" altLang="ko-KR" dirty="0">
              <a:latin typeface="+mj-ea"/>
              <a:ea typeface="+mj-ea"/>
            </a:rPr>
            <a:t>WAS</a:t>
          </a:r>
          <a:endParaRPr lang="ko-KR" altLang="en-US" dirty="0">
            <a:latin typeface="+mj-ea"/>
            <a:ea typeface="+mj-ea"/>
          </a:endParaRPr>
        </a:p>
      </dgm:t>
    </dgm:pt>
    <dgm:pt modelId="{8E86CC1E-15F4-42B1-B1DC-13B8F624BB3A}" type="parTrans" cxnId="{FDB25811-8F62-477D-AE99-2C575DEDB181}">
      <dgm:prSet/>
      <dgm:spPr/>
      <dgm:t>
        <a:bodyPr/>
        <a:lstStyle/>
        <a:p>
          <a:pPr latinLnBrk="1"/>
          <a:endParaRPr lang="ko-KR" altLang="en-US"/>
        </a:p>
      </dgm:t>
    </dgm:pt>
    <dgm:pt modelId="{B318FAFB-2BEB-4876-B45D-A652ECBBFF2D}" type="sibTrans" cxnId="{FDB25811-8F62-477D-AE99-2C575DEDB181}">
      <dgm:prSet/>
      <dgm:spPr/>
      <dgm:t>
        <a:bodyPr/>
        <a:lstStyle/>
        <a:p>
          <a:pPr latinLnBrk="1"/>
          <a:endParaRPr lang="ko-KR" altLang="en-US"/>
        </a:p>
      </dgm:t>
    </dgm:pt>
    <dgm:pt modelId="{744729D7-94F1-4EC2-9A8A-76C8F2F9FA62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아파치 </a:t>
          </a:r>
          <a:r>
            <a:rPr lang="ko-KR" altLang="en-US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톰캣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DBF2DF16-D6F9-4CEA-AD98-6B10E05366E9}" type="parTrans" cxnId="{B4AECB6F-7281-4CB4-AA5F-27411C3026D3}">
      <dgm:prSet/>
      <dgm:spPr/>
      <dgm:t>
        <a:bodyPr/>
        <a:lstStyle/>
        <a:p>
          <a:pPr latinLnBrk="1"/>
          <a:endParaRPr lang="ko-KR" altLang="en-US"/>
        </a:p>
      </dgm:t>
    </dgm:pt>
    <dgm:pt modelId="{F6F28D4D-D2D8-4E11-B5DD-435EA7744691}" type="sibTrans" cxnId="{B4AECB6F-7281-4CB4-AA5F-27411C3026D3}">
      <dgm:prSet/>
      <dgm:spPr/>
      <dgm:t>
        <a:bodyPr/>
        <a:lstStyle/>
        <a:p>
          <a:pPr latinLnBrk="1"/>
          <a:endParaRPr lang="ko-KR" altLang="en-US"/>
        </a:p>
      </dgm:t>
    </dgm:pt>
    <dgm:pt modelId="{70B03467-DD7D-469D-AB0C-28A72828BAC7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호스팅 업체 및 도메인</a:t>
          </a:r>
        </a:p>
      </dgm:t>
    </dgm:pt>
    <dgm:pt modelId="{93BD5983-A093-4238-B0A3-E229A20E7897}" type="parTrans" cxnId="{062303BF-EA21-4C37-B341-391C2E915076}">
      <dgm:prSet/>
      <dgm:spPr/>
      <dgm:t>
        <a:bodyPr/>
        <a:lstStyle/>
        <a:p>
          <a:pPr latinLnBrk="1"/>
          <a:endParaRPr lang="ko-KR" altLang="en-US"/>
        </a:p>
      </dgm:t>
    </dgm:pt>
    <dgm:pt modelId="{8CCE12A5-52C6-4556-B766-DCB71487CB4B}" type="sibTrans" cxnId="{062303BF-EA21-4C37-B341-391C2E915076}">
      <dgm:prSet/>
      <dgm:spPr/>
      <dgm:t>
        <a:bodyPr/>
        <a:lstStyle/>
        <a:p>
          <a:pPr latinLnBrk="1"/>
          <a:endParaRPr lang="ko-KR" altLang="en-US"/>
        </a:p>
      </dgm:t>
    </dgm:pt>
    <dgm:pt modelId="{5F904470-E00A-4B0E-8DB4-285C7D4F4346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카페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24(JSP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), 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KR(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도메인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42FDF49-1291-4516-9989-B258E20C79C2}" type="parTrans" cxnId="{856C40B8-8A5E-4432-B70C-CECE199FC2B2}">
      <dgm:prSet/>
      <dgm:spPr/>
      <dgm:t>
        <a:bodyPr/>
        <a:lstStyle/>
        <a:p>
          <a:pPr latinLnBrk="1"/>
          <a:endParaRPr lang="ko-KR" altLang="en-US"/>
        </a:p>
      </dgm:t>
    </dgm:pt>
    <dgm:pt modelId="{611D00FB-4B7F-4A21-930A-93E0417CA438}" type="sibTrans" cxnId="{856C40B8-8A5E-4432-B70C-CECE199FC2B2}">
      <dgm:prSet/>
      <dgm:spPr/>
      <dgm:t>
        <a:bodyPr/>
        <a:lstStyle/>
        <a:p>
          <a:pPr latinLnBrk="1"/>
          <a:endParaRPr lang="ko-KR" altLang="en-US"/>
        </a:p>
      </dgm:t>
    </dgm:pt>
    <dgm:pt modelId="{7E95485B-D769-4B95-8A04-D84635437D4D}" type="pres">
      <dgm:prSet presAssocID="{DA133C16-DBB4-47D1-ADFF-D37342B736D7}" presName="linear" presStyleCnt="0">
        <dgm:presLayoutVars>
          <dgm:animLvl val="lvl"/>
          <dgm:resizeHandles val="exact"/>
        </dgm:presLayoutVars>
      </dgm:prSet>
      <dgm:spPr/>
    </dgm:pt>
    <dgm:pt modelId="{EEA02382-8647-4D19-BC56-A4CA70B5401F}" type="pres">
      <dgm:prSet presAssocID="{76AFA275-C368-4DC1-8239-72FB4E80AB8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93761A9-E0F7-4EA0-BAF8-675E93BE565B}" type="pres">
      <dgm:prSet presAssocID="{76AFA275-C368-4DC1-8239-72FB4E80AB87}" presName="childText" presStyleLbl="revTx" presStyleIdx="0" presStyleCnt="4">
        <dgm:presLayoutVars>
          <dgm:bulletEnabled val="1"/>
        </dgm:presLayoutVars>
      </dgm:prSet>
      <dgm:spPr/>
    </dgm:pt>
    <dgm:pt modelId="{30D8A4E8-75CF-47A3-8787-F32ED171FED5}" type="pres">
      <dgm:prSet presAssocID="{A3F24DB4-9378-42A9-8C5A-1D61B2E74B6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0BF4BF5-51B6-4496-8A32-6EC16E87B579}" type="pres">
      <dgm:prSet presAssocID="{A3F24DB4-9378-42A9-8C5A-1D61B2E74B6B}" presName="childText" presStyleLbl="revTx" presStyleIdx="1" presStyleCnt="4">
        <dgm:presLayoutVars>
          <dgm:bulletEnabled val="1"/>
        </dgm:presLayoutVars>
      </dgm:prSet>
      <dgm:spPr/>
    </dgm:pt>
    <dgm:pt modelId="{EDBDD20E-41A2-4678-B2DD-6E106DB8AFD2}" type="pres">
      <dgm:prSet presAssocID="{043BCAC6-15FE-48E8-8BE3-22BBF2AC8C0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497DF02-6941-46FA-8796-833947E7F9F7}" type="pres">
      <dgm:prSet presAssocID="{043BCAC6-15FE-48E8-8BE3-22BBF2AC8C00}" presName="childText" presStyleLbl="revTx" presStyleIdx="2" presStyleCnt="4">
        <dgm:presLayoutVars>
          <dgm:bulletEnabled val="1"/>
        </dgm:presLayoutVars>
      </dgm:prSet>
      <dgm:spPr/>
    </dgm:pt>
    <dgm:pt modelId="{8EAF0D2A-4DA2-4836-851F-ED84669729AC}" type="pres">
      <dgm:prSet presAssocID="{70B03467-DD7D-469D-AB0C-28A72828BAC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E5E1EE0-30F7-453A-9E17-F3FFB7C6E9A8}" type="pres">
      <dgm:prSet presAssocID="{70B03467-DD7D-469D-AB0C-28A72828BAC7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FDB25811-8F62-477D-AE99-2C575DEDB181}" srcId="{DA133C16-DBB4-47D1-ADFF-D37342B736D7}" destId="{043BCAC6-15FE-48E8-8BE3-22BBF2AC8C00}" srcOrd="2" destOrd="0" parTransId="{8E86CC1E-15F4-42B1-B1DC-13B8F624BB3A}" sibTransId="{B318FAFB-2BEB-4876-B45D-A652ECBBFF2D}"/>
    <dgm:cxn modelId="{1B845326-4227-4E36-B590-6768F8A20077}" type="presOf" srcId="{A3F24DB4-9378-42A9-8C5A-1D61B2E74B6B}" destId="{30D8A4E8-75CF-47A3-8787-F32ED171FED5}" srcOrd="0" destOrd="0" presId="urn:microsoft.com/office/officeart/2005/8/layout/vList2"/>
    <dgm:cxn modelId="{38D7DD62-A910-445E-A86F-07B1880AA3F5}" type="presOf" srcId="{76AFA275-C368-4DC1-8239-72FB4E80AB87}" destId="{EEA02382-8647-4D19-BC56-A4CA70B5401F}" srcOrd="0" destOrd="0" presId="urn:microsoft.com/office/officeart/2005/8/layout/vList2"/>
    <dgm:cxn modelId="{F05C6847-ABFE-4C75-B592-131800274300}" type="presOf" srcId="{5F904470-E00A-4B0E-8DB4-285C7D4F4346}" destId="{1E5E1EE0-30F7-453A-9E17-F3FFB7C6E9A8}" srcOrd="0" destOrd="0" presId="urn:microsoft.com/office/officeart/2005/8/layout/vList2"/>
    <dgm:cxn modelId="{B143164F-009B-424A-9B68-9FC9318E43BD}" type="presOf" srcId="{744729D7-94F1-4EC2-9A8A-76C8F2F9FA62}" destId="{D497DF02-6941-46FA-8796-833947E7F9F7}" srcOrd="0" destOrd="0" presId="urn:microsoft.com/office/officeart/2005/8/layout/vList2"/>
    <dgm:cxn modelId="{B4AECB6F-7281-4CB4-AA5F-27411C3026D3}" srcId="{043BCAC6-15FE-48E8-8BE3-22BBF2AC8C00}" destId="{744729D7-94F1-4EC2-9A8A-76C8F2F9FA62}" srcOrd="0" destOrd="0" parTransId="{DBF2DF16-D6F9-4CEA-AD98-6B10E05366E9}" sibTransId="{F6F28D4D-D2D8-4E11-B5DD-435EA7744691}"/>
    <dgm:cxn modelId="{C44CB277-03C3-4D99-BA0B-FB5B0E47F9BA}" type="presOf" srcId="{043BCAC6-15FE-48E8-8BE3-22BBF2AC8C00}" destId="{EDBDD20E-41A2-4678-B2DD-6E106DB8AFD2}" srcOrd="0" destOrd="0" presId="urn:microsoft.com/office/officeart/2005/8/layout/vList2"/>
    <dgm:cxn modelId="{A91FF580-066E-45BD-A1DA-CEC0E4E72F2C}" srcId="{A3F24DB4-9378-42A9-8C5A-1D61B2E74B6B}" destId="{E8E6C4A8-0EB3-4DC0-978E-619AABF0558B}" srcOrd="0" destOrd="0" parTransId="{E77FBE26-84F9-4E71-A154-53A8B9740D52}" sibTransId="{0B7F3F96-92FC-4CFA-989E-F80E1CF8836D}"/>
    <dgm:cxn modelId="{F63A5583-6B69-44F2-ACBA-FEA89963B04B}" type="presOf" srcId="{DA133C16-DBB4-47D1-ADFF-D37342B736D7}" destId="{7E95485B-D769-4B95-8A04-D84635437D4D}" srcOrd="0" destOrd="0" presId="urn:microsoft.com/office/officeart/2005/8/layout/vList2"/>
    <dgm:cxn modelId="{856C40B8-8A5E-4432-B70C-CECE199FC2B2}" srcId="{70B03467-DD7D-469D-AB0C-28A72828BAC7}" destId="{5F904470-E00A-4B0E-8DB4-285C7D4F4346}" srcOrd="0" destOrd="0" parTransId="{442FDF49-1291-4516-9989-B258E20C79C2}" sibTransId="{611D00FB-4B7F-4A21-930A-93E0417CA438}"/>
    <dgm:cxn modelId="{062303BF-EA21-4C37-B341-391C2E915076}" srcId="{DA133C16-DBB4-47D1-ADFF-D37342B736D7}" destId="{70B03467-DD7D-469D-AB0C-28A72828BAC7}" srcOrd="3" destOrd="0" parTransId="{93BD5983-A093-4238-B0A3-E229A20E7897}" sibTransId="{8CCE12A5-52C6-4556-B766-DCB71487CB4B}"/>
    <dgm:cxn modelId="{AC29C9BF-3ED8-433E-8538-01108AA34F3D}" type="presOf" srcId="{E8E6C4A8-0EB3-4DC0-978E-619AABF0558B}" destId="{C0BF4BF5-51B6-4496-8A32-6EC16E87B579}" srcOrd="0" destOrd="0" presId="urn:microsoft.com/office/officeart/2005/8/layout/vList2"/>
    <dgm:cxn modelId="{F225F7DC-BB21-4E1F-B33D-594ABF784C51}" srcId="{76AFA275-C368-4DC1-8239-72FB4E80AB87}" destId="{79D01623-6846-489D-BEF7-AAE20F53FC1F}" srcOrd="0" destOrd="0" parTransId="{691A09E2-9CBE-4543-83A8-2D39013FFF66}" sibTransId="{E39B4A3D-9F1B-45EF-BFFD-F823249F0DF0}"/>
    <dgm:cxn modelId="{F4D747DD-853B-4864-8255-56086EB1B420}" srcId="{DA133C16-DBB4-47D1-ADFF-D37342B736D7}" destId="{76AFA275-C368-4DC1-8239-72FB4E80AB87}" srcOrd="0" destOrd="0" parTransId="{57107B6B-1614-4E1D-932A-2A784D30C7C3}" sibTransId="{C3EC5A08-0ADF-4551-B513-B66A2F7835F7}"/>
    <dgm:cxn modelId="{8DB6B3E3-0315-498C-84AF-42F999FB4FA5}" type="presOf" srcId="{70B03467-DD7D-469D-AB0C-28A72828BAC7}" destId="{8EAF0D2A-4DA2-4836-851F-ED84669729AC}" srcOrd="0" destOrd="0" presId="urn:microsoft.com/office/officeart/2005/8/layout/vList2"/>
    <dgm:cxn modelId="{F112CAF0-9536-41B8-B514-FA463B419812}" type="presOf" srcId="{79D01623-6846-489D-BEF7-AAE20F53FC1F}" destId="{393761A9-E0F7-4EA0-BAF8-675E93BE565B}" srcOrd="0" destOrd="0" presId="urn:microsoft.com/office/officeart/2005/8/layout/vList2"/>
    <dgm:cxn modelId="{1D03A1FD-2BE5-48E4-A49B-4B41DF94B442}" srcId="{DA133C16-DBB4-47D1-ADFF-D37342B736D7}" destId="{A3F24DB4-9378-42A9-8C5A-1D61B2E74B6B}" srcOrd="1" destOrd="0" parTransId="{B9A6DB26-2A62-4BF9-B346-D05FB7901C32}" sibTransId="{14A3FF52-816B-4287-B386-C54EE94A8D26}"/>
    <dgm:cxn modelId="{CA6647D1-BCAD-4F14-AF28-62E7BD9A2420}" type="presParOf" srcId="{7E95485B-D769-4B95-8A04-D84635437D4D}" destId="{EEA02382-8647-4D19-BC56-A4CA70B5401F}" srcOrd="0" destOrd="0" presId="urn:microsoft.com/office/officeart/2005/8/layout/vList2"/>
    <dgm:cxn modelId="{2BB9EBBD-B970-4036-9867-6A140C50DB4B}" type="presParOf" srcId="{7E95485B-D769-4B95-8A04-D84635437D4D}" destId="{393761A9-E0F7-4EA0-BAF8-675E93BE565B}" srcOrd="1" destOrd="0" presId="urn:microsoft.com/office/officeart/2005/8/layout/vList2"/>
    <dgm:cxn modelId="{338169EA-A4AD-4876-88A6-D073FD9B527F}" type="presParOf" srcId="{7E95485B-D769-4B95-8A04-D84635437D4D}" destId="{30D8A4E8-75CF-47A3-8787-F32ED171FED5}" srcOrd="2" destOrd="0" presId="urn:microsoft.com/office/officeart/2005/8/layout/vList2"/>
    <dgm:cxn modelId="{FD2D35AE-34D6-4838-973C-4809AC61ED55}" type="presParOf" srcId="{7E95485B-D769-4B95-8A04-D84635437D4D}" destId="{C0BF4BF5-51B6-4496-8A32-6EC16E87B579}" srcOrd="3" destOrd="0" presId="urn:microsoft.com/office/officeart/2005/8/layout/vList2"/>
    <dgm:cxn modelId="{A7AEF18C-4243-4233-A019-63E9D214BFF3}" type="presParOf" srcId="{7E95485B-D769-4B95-8A04-D84635437D4D}" destId="{EDBDD20E-41A2-4678-B2DD-6E106DB8AFD2}" srcOrd="4" destOrd="0" presId="urn:microsoft.com/office/officeart/2005/8/layout/vList2"/>
    <dgm:cxn modelId="{BB38B914-902E-495E-A647-F50F49560DC0}" type="presParOf" srcId="{7E95485B-D769-4B95-8A04-D84635437D4D}" destId="{D497DF02-6941-46FA-8796-833947E7F9F7}" srcOrd="5" destOrd="0" presId="urn:microsoft.com/office/officeart/2005/8/layout/vList2"/>
    <dgm:cxn modelId="{4FE5FCDF-098F-4A7D-8589-C1E3CA53494F}" type="presParOf" srcId="{7E95485B-D769-4B95-8A04-D84635437D4D}" destId="{8EAF0D2A-4DA2-4836-851F-ED84669729AC}" srcOrd="6" destOrd="0" presId="urn:microsoft.com/office/officeart/2005/8/layout/vList2"/>
    <dgm:cxn modelId="{E9D1EBE8-035D-4C87-B8E2-0AC47B6991EC}" type="presParOf" srcId="{7E95485B-D769-4B95-8A04-D84635437D4D}" destId="{1E5E1EE0-30F7-453A-9E17-F3FFB7C6E9A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02382-8647-4D19-BC56-A4CA70B5401F}">
      <dsp:nvSpPr>
        <dsp:cNvPr id="0" name=""/>
        <dsp:cNvSpPr/>
      </dsp:nvSpPr>
      <dsp:spPr>
        <a:xfrm>
          <a:off x="0" y="25786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하드웨어</a:t>
          </a:r>
        </a:p>
      </dsp:txBody>
      <dsp:txXfrm>
        <a:off x="28186" y="53972"/>
        <a:ext cx="5703628" cy="521022"/>
      </dsp:txXfrm>
    </dsp:sp>
    <dsp:sp modelId="{393761A9-E0F7-4EA0-BAF8-675E93BE565B}">
      <dsp:nvSpPr>
        <dsp:cNvPr id="0" name=""/>
        <dsp:cNvSpPr/>
      </dsp:nvSpPr>
      <dsp:spPr>
        <a:xfrm>
          <a:off x="0" y="603181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개인용 개발 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PC 3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대</a:t>
          </a:r>
        </a:p>
      </dsp:txBody>
      <dsp:txXfrm>
        <a:off x="0" y="603181"/>
        <a:ext cx="5760000" cy="347760"/>
      </dsp:txXfrm>
    </dsp:sp>
    <dsp:sp modelId="{30D8A4E8-75CF-47A3-8787-F32ED171FED5}">
      <dsp:nvSpPr>
        <dsp:cNvPr id="0" name=""/>
        <dsp:cNvSpPr/>
      </dsp:nvSpPr>
      <dsp:spPr>
        <a:xfrm>
          <a:off x="0" y="950941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소프트웨어 </a:t>
          </a:r>
          <a:r>
            <a:rPr lang="en-US" altLang="ko-KR" sz="2100" kern="1200" dirty="0">
              <a:latin typeface="+mj-ea"/>
              <a:ea typeface="+mj-ea"/>
            </a:rPr>
            <a:t>– </a:t>
          </a:r>
          <a:r>
            <a:rPr lang="ko-KR" altLang="en-US" sz="2100" kern="1200" dirty="0">
              <a:latin typeface="+mj-ea"/>
              <a:ea typeface="+mj-ea"/>
            </a:rPr>
            <a:t>개발 툴</a:t>
          </a:r>
        </a:p>
      </dsp:txBody>
      <dsp:txXfrm>
        <a:off x="28186" y="979127"/>
        <a:ext cx="5703628" cy="521022"/>
      </dsp:txXfrm>
    </dsp:sp>
    <dsp:sp modelId="{C0BF4BF5-51B6-4496-8A32-6EC16E87B579}">
      <dsp:nvSpPr>
        <dsp:cNvPr id="0" name=""/>
        <dsp:cNvSpPr/>
      </dsp:nvSpPr>
      <dsp:spPr>
        <a:xfrm>
          <a:off x="0" y="1528336"/>
          <a:ext cx="5760000" cy="608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DBMS(MariaDB), Eclipse IDE, Excel, </a:t>
          </a:r>
          <a:r>
            <a:rPr lang="en-US" altLang="ko-KR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Github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en-US" altLang="ko-KR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Colab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Visual Studio Code, Tableau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1528336"/>
        <a:ext cx="5760000" cy="608580"/>
      </dsp:txXfrm>
    </dsp:sp>
    <dsp:sp modelId="{EDBDD20E-41A2-4678-B2DD-6E106DB8AFD2}">
      <dsp:nvSpPr>
        <dsp:cNvPr id="0" name=""/>
        <dsp:cNvSpPr/>
      </dsp:nvSpPr>
      <dsp:spPr>
        <a:xfrm>
          <a:off x="0" y="2136916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>
              <a:latin typeface="+mj-ea"/>
              <a:ea typeface="+mj-ea"/>
            </a:rPr>
            <a:t>WAS</a:t>
          </a:r>
          <a:endParaRPr lang="ko-KR" altLang="en-US" sz="2100" kern="1200" dirty="0">
            <a:latin typeface="+mj-ea"/>
            <a:ea typeface="+mj-ea"/>
          </a:endParaRPr>
        </a:p>
      </dsp:txBody>
      <dsp:txXfrm>
        <a:off x="28186" y="2165102"/>
        <a:ext cx="5703628" cy="521022"/>
      </dsp:txXfrm>
    </dsp:sp>
    <dsp:sp modelId="{D497DF02-6941-46FA-8796-833947E7F9F7}">
      <dsp:nvSpPr>
        <dsp:cNvPr id="0" name=""/>
        <dsp:cNvSpPr/>
      </dsp:nvSpPr>
      <dsp:spPr>
        <a:xfrm>
          <a:off x="0" y="2714311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아파치 </a:t>
          </a:r>
          <a:r>
            <a:rPr lang="ko-KR" altLang="en-US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톰캣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2714311"/>
        <a:ext cx="5760000" cy="347760"/>
      </dsp:txXfrm>
    </dsp:sp>
    <dsp:sp modelId="{8EAF0D2A-4DA2-4836-851F-ED84669729AC}">
      <dsp:nvSpPr>
        <dsp:cNvPr id="0" name=""/>
        <dsp:cNvSpPr/>
      </dsp:nvSpPr>
      <dsp:spPr>
        <a:xfrm>
          <a:off x="0" y="3062071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호스팅 업체 및 도메인</a:t>
          </a:r>
        </a:p>
      </dsp:txBody>
      <dsp:txXfrm>
        <a:off x="28186" y="3090257"/>
        <a:ext cx="5703628" cy="521022"/>
      </dsp:txXfrm>
    </dsp:sp>
    <dsp:sp modelId="{1E5E1EE0-30F7-453A-9E17-F3FFB7C6E9A8}">
      <dsp:nvSpPr>
        <dsp:cNvPr id="0" name=""/>
        <dsp:cNvSpPr/>
      </dsp:nvSpPr>
      <dsp:spPr>
        <a:xfrm>
          <a:off x="0" y="3639466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카페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24(JSP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), 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KR(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도메인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3639466"/>
        <a:ext cx="5760000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418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추후 최신 </a:t>
            </a:r>
            <a:r>
              <a:rPr lang="ko-KR" altLang="en-US" dirty="0" err="1"/>
              <a:t>간트</a:t>
            </a:r>
            <a:r>
              <a:rPr lang="ko-KR" altLang="en-US" dirty="0"/>
              <a:t> 차트 캡처로 이미지를 바꿀 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5573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872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030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019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</a:t>
            </a:r>
          </a:p>
          <a:p>
            <a:pPr marL="139700" indent="0">
              <a:buNone/>
            </a:pPr>
            <a:r>
              <a:rPr lang="ko-KR" altLang="en-US" dirty="0"/>
              <a:t>인덱스</a:t>
            </a:r>
          </a:p>
        </p:txBody>
      </p:sp>
    </p:spTree>
    <p:extLst>
      <p:ext uri="{BB962C8B-B14F-4D97-AF65-F5344CB8AC3E}">
        <p14:creationId xmlns:p14="http://schemas.microsoft.com/office/powerpoint/2010/main" val="110224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3</a:t>
            </a:r>
          </a:p>
          <a:p>
            <a:pPr marL="139700" indent="0">
              <a:buNone/>
            </a:pPr>
            <a:r>
              <a:rPr lang="ko-KR" altLang="en-US" dirty="0"/>
              <a:t>서비스 소개 </a:t>
            </a:r>
          </a:p>
        </p:txBody>
      </p:sp>
    </p:spTree>
    <p:extLst>
      <p:ext uri="{BB962C8B-B14F-4D97-AF65-F5344CB8AC3E}">
        <p14:creationId xmlns:p14="http://schemas.microsoft.com/office/powerpoint/2010/main" val="775004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5</a:t>
            </a:r>
          </a:p>
          <a:p>
            <a:pPr marL="139700" indent="0">
              <a:buNone/>
            </a:pPr>
            <a:r>
              <a:rPr lang="ko-KR" altLang="en-US" dirty="0"/>
              <a:t>기업 찾기 메인</a:t>
            </a:r>
          </a:p>
        </p:txBody>
      </p:sp>
    </p:spTree>
    <p:extLst>
      <p:ext uri="{BB962C8B-B14F-4D97-AF65-F5344CB8AC3E}">
        <p14:creationId xmlns:p14="http://schemas.microsoft.com/office/powerpoint/2010/main" val="696202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6</a:t>
            </a:r>
          </a:p>
          <a:p>
            <a:pPr marL="139700" indent="0">
              <a:buNone/>
            </a:pPr>
            <a:r>
              <a:rPr lang="ko-KR" altLang="en-US" dirty="0"/>
              <a:t>녹색 기업</a:t>
            </a:r>
            <a:r>
              <a:rPr lang="en-US" altLang="ko-KR" dirty="0"/>
              <a:t>, </a:t>
            </a:r>
            <a:r>
              <a:rPr lang="ko-KR" altLang="en-US" dirty="0"/>
              <a:t>녹색 기업 내 검색</a:t>
            </a:r>
          </a:p>
        </p:txBody>
      </p:sp>
    </p:spTree>
    <p:extLst>
      <p:ext uri="{BB962C8B-B14F-4D97-AF65-F5344CB8AC3E}">
        <p14:creationId xmlns:p14="http://schemas.microsoft.com/office/powerpoint/2010/main" val="2566690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7</a:t>
            </a:r>
          </a:p>
          <a:p>
            <a:pPr marL="139700" indent="0">
              <a:buNone/>
            </a:pPr>
            <a:r>
              <a:rPr lang="ko-KR" altLang="en-US" dirty="0"/>
              <a:t>녹색 기업</a:t>
            </a:r>
            <a:r>
              <a:rPr lang="en-US" altLang="ko-KR" dirty="0"/>
              <a:t>, </a:t>
            </a:r>
            <a:r>
              <a:rPr lang="ko-KR" altLang="en-US" dirty="0"/>
              <a:t>녹색 기업 내 검색</a:t>
            </a:r>
          </a:p>
        </p:txBody>
      </p:sp>
    </p:spTree>
    <p:extLst>
      <p:ext uri="{BB962C8B-B14F-4D97-AF65-F5344CB8AC3E}">
        <p14:creationId xmlns:p14="http://schemas.microsoft.com/office/powerpoint/2010/main" val="3842241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 구조 </a:t>
            </a:r>
            <a:r>
              <a:rPr lang="en-US" altLang="ko-KR" dirty="0"/>
              <a:t>&gt; </a:t>
            </a:r>
            <a:r>
              <a:rPr lang="ko-KR" altLang="en-US" dirty="0"/>
              <a:t>프로젝트 설명</a:t>
            </a:r>
            <a:r>
              <a:rPr lang="en-US" altLang="ko-KR" dirty="0"/>
              <a:t>(</a:t>
            </a:r>
            <a:r>
              <a:rPr lang="ko-KR" altLang="en-US" dirty="0"/>
              <a:t>기획배경</a:t>
            </a:r>
            <a:r>
              <a:rPr lang="en-US" altLang="ko-KR" dirty="0"/>
              <a:t>, </a:t>
            </a:r>
            <a:r>
              <a:rPr lang="ko-KR" altLang="en-US" dirty="0"/>
              <a:t>기대효과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산출물 설명</a:t>
            </a:r>
            <a:r>
              <a:rPr lang="en-US" altLang="ko-KR" dirty="0"/>
              <a:t>(</a:t>
            </a:r>
            <a:r>
              <a:rPr lang="ko-KR" altLang="en-US" dirty="0"/>
              <a:t>중간고사 때 이미 했으니 대략적으로</a:t>
            </a:r>
            <a:r>
              <a:rPr lang="en-US" altLang="ko-KR" dirty="0"/>
              <a:t>) &gt; </a:t>
            </a:r>
            <a:r>
              <a:rPr lang="ko-KR" altLang="en-US" dirty="0" err="1"/>
              <a:t>파트별</a:t>
            </a:r>
            <a:r>
              <a:rPr lang="ko-KR" altLang="en-US" dirty="0"/>
              <a:t> 작업 내용 및 결과물 </a:t>
            </a:r>
            <a:r>
              <a:rPr lang="en-US" altLang="ko-KR" dirty="0"/>
              <a:t>&amp; </a:t>
            </a:r>
            <a:r>
              <a:rPr lang="ko-KR" altLang="en-US" dirty="0"/>
              <a:t>테스팅 결과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3037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8</a:t>
            </a:r>
          </a:p>
          <a:p>
            <a:pPr marL="139700" indent="0">
              <a:buNone/>
            </a:pPr>
            <a:r>
              <a:rPr lang="ko-KR" altLang="en-US" dirty="0"/>
              <a:t>녹색기업 관심 등록</a:t>
            </a:r>
          </a:p>
        </p:txBody>
      </p:sp>
    </p:spTree>
    <p:extLst>
      <p:ext uri="{BB962C8B-B14F-4D97-AF65-F5344CB8AC3E}">
        <p14:creationId xmlns:p14="http://schemas.microsoft.com/office/powerpoint/2010/main" val="565274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9</a:t>
            </a:r>
          </a:p>
          <a:p>
            <a:pPr marL="139700" indent="0">
              <a:buNone/>
            </a:pPr>
            <a:r>
              <a:rPr lang="ko-KR" altLang="en-US" dirty="0"/>
              <a:t>정보 나눔 데이터 분석</a:t>
            </a:r>
            <a:r>
              <a:rPr lang="en-US" altLang="ko-KR" dirty="0"/>
              <a:t>,</a:t>
            </a:r>
            <a:r>
              <a:rPr lang="ko-KR" altLang="en-US" dirty="0"/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913767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10</a:t>
            </a:r>
          </a:p>
          <a:p>
            <a:pPr marL="139700" indent="0">
              <a:buNone/>
            </a:pPr>
            <a:r>
              <a:rPr lang="ko-KR" altLang="en-US" dirty="0"/>
              <a:t>정보 나눔 기사 모음</a:t>
            </a:r>
          </a:p>
        </p:txBody>
      </p:sp>
    </p:spTree>
    <p:extLst>
      <p:ext uri="{BB962C8B-B14F-4D97-AF65-F5344CB8AC3E}">
        <p14:creationId xmlns:p14="http://schemas.microsoft.com/office/powerpoint/2010/main" val="2732907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11</a:t>
            </a:r>
          </a:p>
          <a:p>
            <a:pPr marL="139700" indent="0">
              <a:buNone/>
            </a:pPr>
            <a:r>
              <a:rPr lang="ko-KR" altLang="en-US" dirty="0"/>
              <a:t>커뮤니티 공지사항</a:t>
            </a:r>
          </a:p>
        </p:txBody>
      </p:sp>
    </p:spTree>
    <p:extLst>
      <p:ext uri="{BB962C8B-B14F-4D97-AF65-F5344CB8AC3E}">
        <p14:creationId xmlns:p14="http://schemas.microsoft.com/office/powerpoint/2010/main" val="6685029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12</a:t>
            </a:r>
          </a:p>
          <a:p>
            <a:pPr marL="139700" indent="0">
              <a:buNone/>
            </a:pPr>
            <a:r>
              <a:rPr lang="ko-KR" altLang="en-US" dirty="0"/>
              <a:t>커뮤니티 공지사항 글 쓰기</a:t>
            </a:r>
            <a:r>
              <a:rPr lang="en-US" altLang="ko-KR" dirty="0"/>
              <a:t>, </a:t>
            </a:r>
            <a:r>
              <a:rPr lang="ko-KR" altLang="en-US" dirty="0"/>
              <a:t>공개</a:t>
            </a:r>
            <a:r>
              <a:rPr lang="en-US" altLang="ko-KR" dirty="0"/>
              <a:t>/</a:t>
            </a:r>
            <a:r>
              <a:rPr lang="ko-KR" altLang="en-US" dirty="0"/>
              <a:t>비공개 처리 된 차이</a:t>
            </a:r>
          </a:p>
        </p:txBody>
      </p:sp>
    </p:spTree>
    <p:extLst>
      <p:ext uri="{BB962C8B-B14F-4D97-AF65-F5344CB8AC3E}">
        <p14:creationId xmlns:p14="http://schemas.microsoft.com/office/powerpoint/2010/main" val="6010889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15</a:t>
            </a:r>
          </a:p>
          <a:p>
            <a:pPr marL="139700" indent="0">
              <a:buNone/>
            </a:pPr>
            <a:r>
              <a:rPr lang="ko-KR" altLang="en-US" dirty="0"/>
              <a:t>마이페이지 관심 기업</a:t>
            </a:r>
          </a:p>
        </p:txBody>
      </p:sp>
    </p:spTree>
    <p:extLst>
      <p:ext uri="{BB962C8B-B14F-4D97-AF65-F5344CB8AC3E}">
        <p14:creationId xmlns:p14="http://schemas.microsoft.com/office/powerpoint/2010/main" val="33839600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16</a:t>
            </a:r>
          </a:p>
          <a:p>
            <a:pPr marL="139700" indent="0">
              <a:buNone/>
            </a:pPr>
            <a:r>
              <a:rPr lang="ko-KR" altLang="en-US" dirty="0"/>
              <a:t>마이페이지 최근 검색 기업</a:t>
            </a:r>
          </a:p>
        </p:txBody>
      </p:sp>
    </p:spTree>
    <p:extLst>
      <p:ext uri="{BB962C8B-B14F-4D97-AF65-F5344CB8AC3E}">
        <p14:creationId xmlns:p14="http://schemas.microsoft.com/office/powerpoint/2010/main" val="796311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99861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88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803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6568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6551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68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007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168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0097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383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4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81" name="Google Shape;81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82" name="Google Shape;82;p6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18" name="Google Shape;88;p7">
            <a:extLst>
              <a:ext uri="{FF2B5EF4-FFF2-40B4-BE49-F238E27FC236}">
                <a16:creationId xmlns:a16="http://schemas.microsoft.com/office/drawing/2014/main" id="{16BE52E1-FB8A-4B46-822E-C0A6DE9328C6}"/>
              </a:ext>
            </a:extLst>
          </p:cNvPr>
          <p:cNvGrpSpPr/>
          <p:nvPr userDrawn="1"/>
        </p:nvGrpSpPr>
        <p:grpSpPr>
          <a:xfrm>
            <a:off x="6848642" y="3313075"/>
            <a:ext cx="2295311" cy="2229193"/>
            <a:chOff x="6172200" y="2656118"/>
            <a:chExt cx="2971754" cy="2886151"/>
          </a:xfrm>
        </p:grpSpPr>
        <p:sp>
          <p:nvSpPr>
            <p:cNvPr id="19" name="Google Shape;89;p7">
              <a:extLst>
                <a:ext uri="{FF2B5EF4-FFF2-40B4-BE49-F238E27FC236}">
                  <a16:creationId xmlns:a16="http://schemas.microsoft.com/office/drawing/2014/main" id="{A5AE03F1-8E58-48AC-9FB3-8D5AF75F59AB}"/>
                </a:ext>
              </a:extLst>
            </p:cNvPr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;p7">
              <a:extLst>
                <a:ext uri="{FF2B5EF4-FFF2-40B4-BE49-F238E27FC236}">
                  <a16:creationId xmlns:a16="http://schemas.microsoft.com/office/drawing/2014/main" id="{E014AD9F-EF5F-472C-B5DA-2A7B1B900B28}"/>
                </a:ext>
              </a:extLst>
            </p:cNvPr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1;p7">
              <a:extLst>
                <a:ext uri="{FF2B5EF4-FFF2-40B4-BE49-F238E27FC236}">
                  <a16:creationId xmlns:a16="http://schemas.microsoft.com/office/drawing/2014/main" id="{790CE018-CEC5-4ED6-B109-EDE6D42C71D1}"/>
                </a:ext>
              </a:extLst>
            </p:cNvPr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;p7">
              <a:extLst>
                <a:ext uri="{FF2B5EF4-FFF2-40B4-BE49-F238E27FC236}">
                  <a16:creationId xmlns:a16="http://schemas.microsoft.com/office/drawing/2014/main" id="{0AEC53C7-AC26-465E-B7D3-9423ABEAB9D7}"/>
                </a:ext>
              </a:extLst>
            </p:cNvPr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;p7">
              <a:extLst>
                <a:ext uri="{FF2B5EF4-FFF2-40B4-BE49-F238E27FC236}">
                  <a16:creationId xmlns:a16="http://schemas.microsoft.com/office/drawing/2014/main" id="{15D5BB95-A49D-4AE7-8969-95520D578DA2}"/>
                </a:ext>
              </a:extLst>
            </p:cNvPr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24" name="Google Shape;176;p13">
            <a:extLst>
              <a:ext uri="{FF2B5EF4-FFF2-40B4-BE49-F238E27FC236}">
                <a16:creationId xmlns:a16="http://schemas.microsoft.com/office/drawing/2014/main" id="{CC379EDC-A680-4DF8-9FD3-EC2115DF6F8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8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13" name="Google Shape;113;p8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16" name="Google Shape;88;p7">
            <a:extLst>
              <a:ext uri="{FF2B5EF4-FFF2-40B4-BE49-F238E27FC236}">
                <a16:creationId xmlns:a16="http://schemas.microsoft.com/office/drawing/2014/main" id="{99846332-50CB-4851-83EC-7F484E93C1E2}"/>
              </a:ext>
            </a:extLst>
          </p:cNvPr>
          <p:cNvGrpSpPr/>
          <p:nvPr userDrawn="1"/>
        </p:nvGrpSpPr>
        <p:grpSpPr>
          <a:xfrm>
            <a:off x="6848642" y="3313075"/>
            <a:ext cx="2295311" cy="2229193"/>
            <a:chOff x="6172200" y="2656118"/>
            <a:chExt cx="2971754" cy="2886151"/>
          </a:xfrm>
        </p:grpSpPr>
        <p:sp>
          <p:nvSpPr>
            <p:cNvPr id="17" name="Google Shape;89;p7">
              <a:extLst>
                <a:ext uri="{FF2B5EF4-FFF2-40B4-BE49-F238E27FC236}">
                  <a16:creationId xmlns:a16="http://schemas.microsoft.com/office/drawing/2014/main" id="{6ABC5820-0BCF-453F-A206-B771EEB6CE53}"/>
                </a:ext>
              </a:extLst>
            </p:cNvPr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7">
              <a:extLst>
                <a:ext uri="{FF2B5EF4-FFF2-40B4-BE49-F238E27FC236}">
                  <a16:creationId xmlns:a16="http://schemas.microsoft.com/office/drawing/2014/main" id="{604D6D29-18BE-4CC9-8C07-595896F8B88C}"/>
                </a:ext>
              </a:extLst>
            </p:cNvPr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7">
              <a:extLst>
                <a:ext uri="{FF2B5EF4-FFF2-40B4-BE49-F238E27FC236}">
                  <a16:creationId xmlns:a16="http://schemas.microsoft.com/office/drawing/2014/main" id="{6FDEE96E-9EAA-48AE-B27A-FC561F65D44E}"/>
                </a:ext>
              </a:extLst>
            </p:cNvPr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7">
              <a:extLst>
                <a:ext uri="{FF2B5EF4-FFF2-40B4-BE49-F238E27FC236}">
                  <a16:creationId xmlns:a16="http://schemas.microsoft.com/office/drawing/2014/main" id="{E41BFC70-C247-413E-A6BF-13E2033A6096}"/>
                </a:ext>
              </a:extLst>
            </p:cNvPr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7">
              <a:extLst>
                <a:ext uri="{FF2B5EF4-FFF2-40B4-BE49-F238E27FC236}">
                  <a16:creationId xmlns:a16="http://schemas.microsoft.com/office/drawing/2014/main" id="{F64F3CCC-824C-430D-9AE6-E18F43A27E3F}"/>
                </a:ext>
              </a:extLst>
            </p:cNvPr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020E4595-78D6-4090-A4F1-17E99534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659" y="147384"/>
            <a:ext cx="5760300" cy="68070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2" name="Google Shape;176;p13">
            <a:extLst>
              <a:ext uri="{FF2B5EF4-FFF2-40B4-BE49-F238E27FC236}">
                <a16:creationId xmlns:a16="http://schemas.microsoft.com/office/drawing/2014/main" id="{19272780-EA38-4EE4-9A23-31A76FC1EE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»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●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○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■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corpcollector.or.kr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jobplanet.co.kr/contents/news-99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TEAM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그릴그린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Corp Collector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퍼트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(Pert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93E1A710-7079-4EAF-BBA8-C7E61EB1D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920629"/>
            <a:ext cx="5400000" cy="360498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333176" y="4536005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전체 퍼트 차트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6E2BD22A-6E16-4B8A-B362-D3B1D88BB0D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89959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간트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(Gantt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799994" y="4217861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간트차트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최종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AEEE0D2D-0C13-46A6-96A1-14C14DA440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BEFF45-DE9C-4F43-A4DE-1C605F3C3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570" y="771750"/>
            <a:ext cx="6270860" cy="337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43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사이트맵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구조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7AFC6-C017-4215-80CF-E57CFE6BA3DE}"/>
              </a:ext>
            </a:extLst>
          </p:cNvPr>
          <p:cNvSpPr txBox="1"/>
          <p:nvPr/>
        </p:nvSpPr>
        <p:spPr>
          <a:xfrm>
            <a:off x="3477562" y="4280701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사이트맵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구조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내용 개체 틀 5" descr="테이블이(가) 표시된 사진&#10;&#10;자동 생성된 설명">
            <a:extLst>
              <a:ext uri="{FF2B5EF4-FFF2-40B4-BE49-F238E27FC236}">
                <a16:creationId xmlns:a16="http://schemas.microsoft.com/office/drawing/2014/main" id="{A28F1586-985F-441A-8A9D-6A22038C67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06"/>
          <a:stretch/>
        </p:blipFill>
        <p:spPr>
          <a:xfrm>
            <a:off x="1692000" y="862799"/>
            <a:ext cx="5010942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286607E6-40CD-49FE-9E3F-463A3C4C3C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77890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결과물 및 테스팅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프론트엔드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백엔드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(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테스트 포함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빅데이터 분석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520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프론트 엔드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천세륜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화면 구성 디자인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설계 및 구현</a:t>
            </a:r>
          </a:p>
        </p:txBody>
      </p:sp>
    </p:spTree>
    <p:extLst>
      <p:ext uri="{BB962C8B-B14F-4D97-AF65-F5344CB8AC3E}">
        <p14:creationId xmlns:p14="http://schemas.microsoft.com/office/powerpoint/2010/main" val="362529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A27A7A-B069-459E-BA51-512F713C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951750"/>
            <a:ext cx="6736438" cy="324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74A58B-7E5F-4984-BF79-23E3DA52287C}"/>
              </a:ext>
            </a:extLst>
          </p:cNvPr>
          <p:cNvSpPr txBox="1"/>
          <p:nvPr/>
        </p:nvSpPr>
        <p:spPr>
          <a:xfrm>
            <a:off x="3492000" y="4371750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인덱스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23B4399C-9437-456E-834F-0EA1560B34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151289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CC84B6-6F7F-4223-B8C4-D39C854D9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38" y="975467"/>
            <a:ext cx="4995203" cy="2613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DB75B2-77EB-48C4-A7D4-13E75F688B8A}"/>
              </a:ext>
            </a:extLst>
          </p:cNvPr>
          <p:cNvSpPr txBox="1"/>
          <p:nvPr/>
        </p:nvSpPr>
        <p:spPr>
          <a:xfrm>
            <a:off x="455738" y="3857861"/>
            <a:ext cx="2321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서비스 소개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서비스 개요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0BEBBEFC-E163-41DC-8CFF-CF0E2A014D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3FFCDC-F2E9-4382-93CA-2E910FEA2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390" y="2174693"/>
            <a:ext cx="4995203" cy="2662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115826-9652-43A7-8ADB-760ADFC02DFA}"/>
              </a:ext>
            </a:extLst>
          </p:cNvPr>
          <p:cNvSpPr txBox="1"/>
          <p:nvPr/>
        </p:nvSpPr>
        <p:spPr>
          <a:xfrm>
            <a:off x="6531901" y="1740210"/>
            <a:ext cx="2156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서비스 소개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개발 과정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09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5C9AC7-3C55-4437-95D3-38AE371BF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839421"/>
            <a:ext cx="6480000" cy="40582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8B9E1-499E-4930-AE2B-1E6CDE38E0E1}"/>
              </a:ext>
            </a:extLst>
          </p:cNvPr>
          <p:cNvSpPr txBox="1"/>
          <p:nvPr/>
        </p:nvSpPr>
        <p:spPr>
          <a:xfrm>
            <a:off x="3295154" y="4755117"/>
            <a:ext cx="1630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찾기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MAIN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E3CE1C2D-C6FA-47F2-970E-81D22C4F7B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138788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AD5576-BC19-4BFC-BB21-2DDB5B300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771750"/>
            <a:ext cx="6480000" cy="38107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1D3BBC-55E3-4B2F-BD5A-23FB0458BA16}"/>
              </a:ext>
            </a:extLst>
          </p:cNvPr>
          <p:cNvSpPr txBox="1"/>
          <p:nvPr/>
        </p:nvSpPr>
        <p:spPr>
          <a:xfrm>
            <a:off x="2986311" y="4690601"/>
            <a:ext cx="1991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찾기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녹색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7C87A8-4199-45B1-8A76-A9A474E4F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1" y="759082"/>
            <a:ext cx="6479999" cy="4311155"/>
          </a:xfrm>
          <a:prstGeom prst="rect">
            <a:avLst/>
          </a:prstGeom>
        </p:spPr>
      </p:pic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D90ACCE5-6229-4E8E-B741-E03F53DF52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8780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DC3C3D-C5B7-4D3E-B9B8-461B04D6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7" y="867851"/>
            <a:ext cx="4572000" cy="24577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3A3B70-768D-4122-8ED7-6CFE032EB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055" y="2096741"/>
            <a:ext cx="5250398" cy="27861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32BF25-B9A2-405C-91D8-F4C45A84F52F}"/>
              </a:ext>
            </a:extLst>
          </p:cNvPr>
          <p:cNvSpPr txBox="1"/>
          <p:nvPr/>
        </p:nvSpPr>
        <p:spPr>
          <a:xfrm>
            <a:off x="355547" y="3494586"/>
            <a:ext cx="160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상세페이지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DF8A8F-5C76-42CD-A0F2-E17345D8C991}"/>
              </a:ext>
            </a:extLst>
          </p:cNvPr>
          <p:cNvSpPr txBox="1"/>
          <p:nvPr/>
        </p:nvSpPr>
        <p:spPr>
          <a:xfrm>
            <a:off x="6539118" y="1633251"/>
            <a:ext cx="2249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로그인 후 관심 기업 등록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85D7BFE0-7A23-4792-88EE-659B2FA718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680982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1154667" y="1909250"/>
            <a:ext cx="2191500" cy="1852200"/>
          </a:xfrm>
          <a:prstGeom prst="homePlate">
            <a:avLst>
              <a:gd name="adj" fmla="val 3012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"/>
                <a:sym typeface="Roboto Condensed"/>
              </a:rPr>
              <a:t>팀 구조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 Condensed"/>
              <a:sym typeface="Roboto Condensed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2902904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프토젝트</a:t>
            </a: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 설명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4693288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산출물 소개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7" name="Google Shape;311;p28">
            <a:extLst>
              <a:ext uri="{FF2B5EF4-FFF2-40B4-BE49-F238E27FC236}">
                <a16:creationId xmlns:a16="http://schemas.microsoft.com/office/drawing/2014/main" id="{B03767B4-C723-4418-B4D0-0E3D5E93AACF}"/>
              </a:ext>
            </a:extLst>
          </p:cNvPr>
          <p:cNvSpPr/>
          <p:nvPr/>
        </p:nvSpPr>
        <p:spPr>
          <a:xfrm>
            <a:off x="6483825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결과물 및 테스팅</a:t>
            </a:r>
            <a:endParaRPr lang="en-US" altLang="ko-KR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EEDFFF7A-B59D-47DF-AB68-530DF5647B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267842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700F09-2EAE-4B22-8002-1AB009087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00" y="828084"/>
            <a:ext cx="7231200" cy="3831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7F71A2-1D42-4E46-B717-78D5FAA11D3C}"/>
              </a:ext>
            </a:extLst>
          </p:cNvPr>
          <p:cNvSpPr txBox="1"/>
          <p:nvPr/>
        </p:nvSpPr>
        <p:spPr>
          <a:xfrm>
            <a:off x="3068332" y="4688339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관심 기업 등록 후 목록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90B4F8DB-1A89-4894-9D01-39F5B0F9BD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738484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088AF2-5CD8-405F-BF8D-7668293C1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00" y="828084"/>
            <a:ext cx="6581833" cy="39036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173EC4-548B-4B24-A316-DAA94F8513A5}"/>
              </a:ext>
            </a:extLst>
          </p:cNvPr>
          <p:cNvSpPr txBox="1"/>
          <p:nvPr/>
        </p:nvSpPr>
        <p:spPr>
          <a:xfrm>
            <a:off x="2842308" y="4783736"/>
            <a:ext cx="2536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정보 나눔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데이터 분석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285186-A521-4F06-8967-853C1B889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874" y="1156241"/>
            <a:ext cx="5106999" cy="32356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FA234C-1660-4FD4-801B-314E1F7D7733}"/>
              </a:ext>
            </a:extLst>
          </p:cNvPr>
          <p:cNvSpPr txBox="1"/>
          <p:nvPr/>
        </p:nvSpPr>
        <p:spPr>
          <a:xfrm>
            <a:off x="6250712" y="2250847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◀ 페이지 내 사회적 기업 </a:t>
            </a:r>
            <a:endParaRPr lang="en-US" altLang="ko-KR" b="1" i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정보 위치로 이동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9" name="Google Shape;176;p13">
            <a:extLst>
              <a:ext uri="{FF2B5EF4-FFF2-40B4-BE49-F238E27FC236}">
                <a16:creationId xmlns:a16="http://schemas.microsoft.com/office/drawing/2014/main" id="{06BFFD6D-203D-485C-80C9-1ED287CB9A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86710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3D049A-148C-4856-B04A-1D5BDD46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80" y="1014219"/>
            <a:ext cx="6470039" cy="38232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81B57C-D30B-4FCD-BE37-C35D523607BD}"/>
              </a:ext>
            </a:extLst>
          </p:cNvPr>
          <p:cNvSpPr txBox="1"/>
          <p:nvPr/>
        </p:nvSpPr>
        <p:spPr>
          <a:xfrm>
            <a:off x="1477869" y="4650135"/>
            <a:ext cx="2371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정보 나눔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기사 모음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78D88CA0-F7A4-494C-A48F-8A1A9B8FD2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28530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0F1C94-D770-4661-B060-7A57A2946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1027288"/>
            <a:ext cx="5180390" cy="28665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32AD0D-5C3C-485A-8175-F91E1BA9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000" y="2829240"/>
            <a:ext cx="5760300" cy="21555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7DE8BC-B2FA-4646-9714-5B5DFE8D57CE}"/>
              </a:ext>
            </a:extLst>
          </p:cNvPr>
          <p:cNvSpPr txBox="1"/>
          <p:nvPr/>
        </p:nvSpPr>
        <p:spPr>
          <a:xfrm>
            <a:off x="524810" y="4131544"/>
            <a:ext cx="1883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커뮤니티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-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공지사항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C8B16-1544-4E2B-8502-32A52531C4FD}"/>
              </a:ext>
            </a:extLst>
          </p:cNvPr>
          <p:cNvSpPr txBox="1"/>
          <p:nvPr/>
        </p:nvSpPr>
        <p:spPr>
          <a:xfrm>
            <a:off x="6846295" y="2386861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공지사항 상세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Google Shape;176;p13">
            <a:extLst>
              <a:ext uri="{FF2B5EF4-FFF2-40B4-BE49-F238E27FC236}">
                <a16:creationId xmlns:a16="http://schemas.microsoft.com/office/drawing/2014/main" id="{AA7447EF-20B8-4E84-9C72-424CB4F51F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079322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CD89F8-98EE-45E9-B4CD-624D2254F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31" y="981910"/>
            <a:ext cx="5185559" cy="2799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DF8D1A-FD03-4601-A84D-D3D02017E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609" y="4116137"/>
            <a:ext cx="5760300" cy="772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95AA51-A7F0-47DD-9170-E5C81B9F99C7}"/>
              </a:ext>
            </a:extLst>
          </p:cNvPr>
          <p:cNvSpPr txBox="1"/>
          <p:nvPr/>
        </p:nvSpPr>
        <p:spPr>
          <a:xfrm>
            <a:off x="593161" y="3808360"/>
            <a:ext cx="2149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커뮤니티 글쓰기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42501-E4FD-457B-97D9-558EF6E6E542}"/>
              </a:ext>
            </a:extLst>
          </p:cNvPr>
          <p:cNvSpPr txBox="1"/>
          <p:nvPr/>
        </p:nvSpPr>
        <p:spPr>
          <a:xfrm>
            <a:off x="5970514" y="3660196"/>
            <a:ext cx="1670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공개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비공개 확인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AFC60EA1-151C-4A8C-93C7-5B6271974A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71823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803" y="191508"/>
            <a:ext cx="5760300" cy="680700"/>
          </a:xfrm>
        </p:spPr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0C1674-FFBD-4933-835E-9DBD8B516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00" y="1174352"/>
            <a:ext cx="6883103" cy="3215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EA67E3-AA19-421D-9741-78F8E4F10D36}"/>
              </a:ext>
            </a:extLst>
          </p:cNvPr>
          <p:cNvSpPr txBox="1"/>
          <p:nvPr/>
        </p:nvSpPr>
        <p:spPr>
          <a:xfrm>
            <a:off x="3257036" y="4428719"/>
            <a:ext cx="2106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관심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35605B-CD33-4C3B-ADDE-641B73C53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83" y="1223903"/>
            <a:ext cx="7535801" cy="3116773"/>
          </a:xfrm>
          <a:prstGeom prst="rect">
            <a:avLst/>
          </a:prstGeom>
        </p:spPr>
      </p:pic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08BA2E88-F673-4495-9F3E-204228C964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27215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B2109E-09B9-4BE5-AB64-591A12239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768" y="1131750"/>
            <a:ext cx="6548463" cy="3519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B5B81C-6D75-42DC-ABED-4765C2826A1A}"/>
              </a:ext>
            </a:extLst>
          </p:cNvPr>
          <p:cNvSpPr txBox="1"/>
          <p:nvPr/>
        </p:nvSpPr>
        <p:spPr>
          <a:xfrm>
            <a:off x="1297768" y="4800585"/>
            <a:ext cx="2486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최근 검색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6C70CAA4-EDA5-490A-8CB2-5E5BC89FED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36609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백엔드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오혜진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웹 사이트 기능 구성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및 구현</a:t>
            </a:r>
          </a:p>
        </p:txBody>
      </p:sp>
    </p:spTree>
    <p:extLst>
      <p:ext uri="{BB962C8B-B14F-4D97-AF65-F5344CB8AC3E}">
        <p14:creationId xmlns:p14="http://schemas.microsoft.com/office/powerpoint/2010/main" val="959897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구조</a:t>
            </a:r>
          </a:p>
        </p:txBody>
      </p:sp>
      <p:pic>
        <p:nvPicPr>
          <p:cNvPr id="4" name="내용 개체 틀 12">
            <a:extLst>
              <a:ext uri="{FF2B5EF4-FFF2-40B4-BE49-F238E27FC236}">
                <a16:creationId xmlns:a16="http://schemas.microsoft.com/office/drawing/2014/main" id="{B250E472-2D6F-4821-9F49-C515E1EB4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52" y="1281894"/>
            <a:ext cx="7373296" cy="22730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6AAC67-C9DC-4788-9A0D-0D07E99F1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99" y="3409084"/>
            <a:ext cx="1693202" cy="11993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9B5372-43D8-4D5E-A5CD-AFBB6FCF4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513" y="628814"/>
            <a:ext cx="1446266" cy="1306159"/>
          </a:xfrm>
          <a:prstGeom prst="rect">
            <a:avLst/>
          </a:prstGeom>
        </p:spPr>
      </p:pic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741FD35C-FCA1-449E-ACDE-DDC2672BD1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241817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28B72B8-2379-4251-B153-B0C9A08D1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디자인 패턴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FA4EAA1A-DB2F-4510-B7A3-959809E22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491750"/>
            <a:ext cx="7944784" cy="2676661"/>
          </a:xfrm>
          <a:prstGeom prst="rect">
            <a:avLst/>
          </a:prstGeom>
        </p:spPr>
      </p:pic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F5EEC75F-7738-4565-A11F-F725CC32A6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661463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팀 구조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B5351D4-5558-4128-B04A-53D61990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관리 클래스 다이어그램</a:t>
            </a:r>
          </a:p>
        </p:txBody>
      </p:sp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001399B7-E7F6-490D-9071-D51C55A0389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141539-39AF-462A-A194-18690C47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" y="1004602"/>
            <a:ext cx="9144000" cy="3631963"/>
          </a:xfrm>
          <a:prstGeom prst="rect">
            <a:avLst/>
          </a:prstGeom>
        </p:spPr>
      </p:pic>
      <p:sp>
        <p:nvSpPr>
          <p:cNvPr id="2" name="설명선: 선 1">
            <a:extLst>
              <a:ext uri="{FF2B5EF4-FFF2-40B4-BE49-F238E27FC236}">
                <a16:creationId xmlns:a16="http://schemas.microsoft.com/office/drawing/2014/main" id="{FA5D4759-4855-4598-99BE-2316F99C088C}"/>
              </a:ext>
            </a:extLst>
          </p:cNvPr>
          <p:cNvSpPr/>
          <p:nvPr/>
        </p:nvSpPr>
        <p:spPr>
          <a:xfrm>
            <a:off x="3068500" y="1521634"/>
            <a:ext cx="1800000" cy="540000"/>
          </a:xfrm>
          <a:prstGeom prst="borderCallout1">
            <a:avLst>
              <a:gd name="adj1" fmla="val -24465"/>
              <a:gd name="adj2" fmla="val 126781"/>
              <a:gd name="adj3" fmla="val 19896"/>
              <a:gd name="adj4" fmla="val 104542"/>
            </a:avLst>
          </a:prstGeom>
          <a:noFill/>
          <a:ln>
            <a:solidFill>
              <a:srgbClr val="4BB5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E82F81-A0E6-4E48-8ED2-8BE2B8C5716E}"/>
              </a:ext>
            </a:extLst>
          </p:cNvPr>
          <p:cNvSpPr txBox="1"/>
          <p:nvPr/>
        </p:nvSpPr>
        <p:spPr>
          <a:xfrm>
            <a:off x="5288809" y="1162086"/>
            <a:ext cx="2233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4BB5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고유 무결성 유지를 위한 커맨드</a:t>
            </a:r>
          </a:p>
        </p:txBody>
      </p:sp>
    </p:spTree>
    <p:extLst>
      <p:ext uri="{BB962C8B-B14F-4D97-AF65-F5344CB8AC3E}">
        <p14:creationId xmlns:p14="http://schemas.microsoft.com/office/powerpoint/2010/main" val="259584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0248831-10EB-48B0-BBB6-36AEF783C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 클래스 다이어그램</a:t>
            </a:r>
          </a:p>
        </p:txBody>
      </p:sp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23D5028E-D490-4F13-8788-82450994E7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 descr="텍스트, 지도, 영수증, 스크린샷이(가) 표시된 사진&#10;&#10;자동 생성된 설명">
            <a:extLst>
              <a:ext uri="{FF2B5EF4-FFF2-40B4-BE49-F238E27FC236}">
                <a16:creationId xmlns:a16="http://schemas.microsoft.com/office/drawing/2014/main" id="{2878119D-8D39-4709-828B-C235B1C4E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39" y="1002662"/>
            <a:ext cx="8556784" cy="3815863"/>
          </a:xfrm>
          <a:prstGeom prst="rect">
            <a:avLst/>
          </a:prstGeom>
        </p:spPr>
      </p:pic>
      <p:sp>
        <p:nvSpPr>
          <p:cNvPr id="2" name="설명선: 왼쪽 화살표 1">
            <a:extLst>
              <a:ext uri="{FF2B5EF4-FFF2-40B4-BE49-F238E27FC236}">
                <a16:creationId xmlns:a16="http://schemas.microsoft.com/office/drawing/2014/main" id="{D70CB327-7AE6-4A0B-81FD-BE0EFA0F2AB7}"/>
              </a:ext>
            </a:extLst>
          </p:cNvPr>
          <p:cNvSpPr/>
          <p:nvPr/>
        </p:nvSpPr>
        <p:spPr>
          <a:xfrm>
            <a:off x="8061932" y="1491750"/>
            <a:ext cx="720000" cy="393600"/>
          </a:xfrm>
          <a:prstGeom prst="leftArrowCallout">
            <a:avLst/>
          </a:prstGeom>
          <a:solidFill>
            <a:srgbClr val="4BB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코드 저장</a:t>
            </a:r>
          </a:p>
        </p:txBody>
      </p:sp>
    </p:spTree>
    <p:extLst>
      <p:ext uri="{BB962C8B-B14F-4D97-AF65-F5344CB8AC3E}">
        <p14:creationId xmlns:p14="http://schemas.microsoft.com/office/powerpoint/2010/main" val="355041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330E7CF-D4FF-4FEE-AD5D-A6CEE00AD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 클래스 다이어그램</a:t>
            </a:r>
          </a:p>
        </p:txBody>
      </p:sp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2B81F4C9-3CCB-4763-B2F7-519EFC1FDC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3B324A-207D-40B9-A953-D9651BBD3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084"/>
            <a:ext cx="9144000" cy="3962400"/>
          </a:xfrm>
          <a:prstGeom prst="rect">
            <a:avLst/>
          </a:prstGeom>
        </p:spPr>
      </p:pic>
      <p:sp>
        <p:nvSpPr>
          <p:cNvPr id="2" name="설명선: 굽은 이중선 1">
            <a:extLst>
              <a:ext uri="{FF2B5EF4-FFF2-40B4-BE49-F238E27FC236}">
                <a16:creationId xmlns:a16="http://schemas.microsoft.com/office/drawing/2014/main" id="{3ECFE138-B612-4AD0-A743-669AA8C63634}"/>
              </a:ext>
            </a:extLst>
          </p:cNvPr>
          <p:cNvSpPr/>
          <p:nvPr/>
        </p:nvSpPr>
        <p:spPr>
          <a:xfrm>
            <a:off x="3492000" y="1354484"/>
            <a:ext cx="3132000" cy="2808000"/>
          </a:xfrm>
          <a:prstGeom prst="borderCallout3">
            <a:avLst>
              <a:gd name="adj1" fmla="val 78587"/>
              <a:gd name="adj2" fmla="val 102727"/>
              <a:gd name="adj3" fmla="val 84171"/>
              <a:gd name="adj4" fmla="val 109549"/>
              <a:gd name="adj5" fmla="val 108510"/>
              <a:gd name="adj6" fmla="val 105107"/>
              <a:gd name="adj7" fmla="val 111101"/>
              <a:gd name="adj8" fmla="val 96716"/>
            </a:avLst>
          </a:prstGeom>
          <a:noFill/>
          <a:ln>
            <a:solidFill>
              <a:srgbClr val="4BB5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E7ED9-9706-4D29-B116-549BAB6C5183}"/>
              </a:ext>
            </a:extLst>
          </p:cNvPr>
          <p:cNvSpPr txBox="1"/>
          <p:nvPr/>
        </p:nvSpPr>
        <p:spPr>
          <a:xfrm>
            <a:off x="4572000" y="4337984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4BB5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동일한 인터페이스를 실체화</a:t>
            </a:r>
          </a:p>
        </p:txBody>
      </p:sp>
    </p:spTree>
    <p:extLst>
      <p:ext uri="{BB962C8B-B14F-4D97-AF65-F5344CB8AC3E}">
        <p14:creationId xmlns:p14="http://schemas.microsoft.com/office/powerpoint/2010/main" val="136522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8C4C858-7D15-41F0-BF40-6E7F3CCC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 클래스 다이어그램</a:t>
            </a: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7A77D16A-BAB2-4228-B856-5AB55F4B798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23A5B0-E61A-4C67-B08E-F2D5105D6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37" y="827896"/>
            <a:ext cx="5345463" cy="431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23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8C4C858-7D15-41F0-BF40-6E7F3CCC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 클래스 다이어그램</a:t>
            </a: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7A77D16A-BAB2-4228-B856-5AB55F4B798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0E1FB709-3EEC-468B-8C99-07BF7CA52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00" y="871751"/>
            <a:ext cx="5137342" cy="4168032"/>
          </a:xfrm>
          <a:prstGeom prst="rect">
            <a:avLst/>
          </a:prstGeom>
        </p:spPr>
      </p:pic>
      <p:sp>
        <p:nvSpPr>
          <p:cNvPr id="10" name="설명선: 왼쪽 화살표 9">
            <a:extLst>
              <a:ext uri="{FF2B5EF4-FFF2-40B4-BE49-F238E27FC236}">
                <a16:creationId xmlns:a16="http://schemas.microsoft.com/office/drawing/2014/main" id="{68850B00-DF60-41D4-98C0-9983C493B46D}"/>
              </a:ext>
            </a:extLst>
          </p:cNvPr>
          <p:cNvSpPr/>
          <p:nvPr/>
        </p:nvSpPr>
        <p:spPr>
          <a:xfrm>
            <a:off x="6236532" y="1424016"/>
            <a:ext cx="1342658" cy="720000"/>
          </a:xfrm>
          <a:prstGeom prst="leftArrowCallout">
            <a:avLst/>
          </a:prstGeom>
          <a:solidFill>
            <a:srgbClr val="4BB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관심 기업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DAO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설명선: 왼쪽 화살표 10">
            <a:extLst>
              <a:ext uri="{FF2B5EF4-FFF2-40B4-BE49-F238E27FC236}">
                <a16:creationId xmlns:a16="http://schemas.microsoft.com/office/drawing/2014/main" id="{64FF9A98-3190-4401-A7C5-F3640AA3E8E0}"/>
              </a:ext>
            </a:extLst>
          </p:cNvPr>
          <p:cNvSpPr/>
          <p:nvPr/>
        </p:nvSpPr>
        <p:spPr>
          <a:xfrm>
            <a:off x="6236532" y="3291750"/>
            <a:ext cx="1342658" cy="720000"/>
          </a:xfrm>
          <a:prstGeom prst="leftArrowCallout">
            <a:avLst/>
          </a:prstGeom>
          <a:solidFill>
            <a:srgbClr val="4BB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최근 검색 기업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DAO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20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빅데이터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49654"/>
            <a:ext cx="6046200" cy="784800"/>
          </a:xfrm>
        </p:spPr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오규진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데이터 분석 및 시각화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기사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크롤링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367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프로세스 구조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0BFBC03-D825-4B38-8580-407E6A3BD56D}"/>
              </a:ext>
            </a:extLst>
          </p:cNvPr>
          <p:cNvSpPr/>
          <p:nvPr/>
        </p:nvSpPr>
        <p:spPr>
          <a:xfrm>
            <a:off x="3551866" y="1679415"/>
            <a:ext cx="1680268" cy="10646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Python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Colab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</p:txBody>
      </p:sp>
      <p:sp>
        <p:nvSpPr>
          <p:cNvPr id="12" name="원통형 11">
            <a:extLst>
              <a:ext uri="{FF2B5EF4-FFF2-40B4-BE49-F238E27FC236}">
                <a16:creationId xmlns:a16="http://schemas.microsoft.com/office/drawing/2014/main" id="{C763EBD9-B389-449F-913D-BDE63D6EAA9B}"/>
              </a:ext>
            </a:extLst>
          </p:cNvPr>
          <p:cNvSpPr/>
          <p:nvPr/>
        </p:nvSpPr>
        <p:spPr>
          <a:xfrm>
            <a:off x="972000" y="1491750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기업 데이터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공공데이터포털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sp>
        <p:nvSpPr>
          <p:cNvPr id="13" name="원통형 12">
            <a:extLst>
              <a:ext uri="{FF2B5EF4-FFF2-40B4-BE49-F238E27FC236}">
                <a16:creationId xmlns:a16="http://schemas.microsoft.com/office/drawing/2014/main" id="{92631491-FD0F-4878-8D96-A8E6E62391B3}"/>
              </a:ext>
            </a:extLst>
          </p:cNvPr>
          <p:cNvSpPr/>
          <p:nvPr/>
        </p:nvSpPr>
        <p:spPr>
          <a:xfrm>
            <a:off x="6372000" y="1491750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그릴그린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.Corp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(Maria DB)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A90DC89-AE69-4D20-BFFC-FF1F962FF405}"/>
              </a:ext>
            </a:extLst>
          </p:cNvPr>
          <p:cNvCxnSpPr/>
          <p:nvPr/>
        </p:nvCxnSpPr>
        <p:spPr>
          <a:xfrm>
            <a:off x="2412000" y="2024085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6120392-5B21-48B2-91BD-6129026EA4DC}"/>
              </a:ext>
            </a:extLst>
          </p:cNvPr>
          <p:cNvCxnSpPr/>
          <p:nvPr/>
        </p:nvCxnSpPr>
        <p:spPr>
          <a:xfrm>
            <a:off x="5223780" y="2208825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E23B4C-89C6-4D58-A97A-21C8BCEA607D}"/>
              </a:ext>
            </a:extLst>
          </p:cNvPr>
          <p:cNvSpPr txBox="1"/>
          <p:nvPr/>
        </p:nvSpPr>
        <p:spPr>
          <a:xfrm>
            <a:off x="5223780" y="2334019"/>
            <a:ext cx="11160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적재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kumimoji="0" lang="en-US" altLang="ko-K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pymysql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활용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C705ED5-FF3A-4B13-BF71-14E14D4E14E9}"/>
              </a:ext>
            </a:extLst>
          </p:cNvPr>
          <p:cNvCxnSpPr>
            <a:cxnSpLocks/>
          </p:cNvCxnSpPr>
          <p:nvPr/>
        </p:nvCxnSpPr>
        <p:spPr>
          <a:xfrm flipH="1">
            <a:off x="2412000" y="2334019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914472F-B027-4BE4-81C6-22226BF95DFD}"/>
              </a:ext>
            </a:extLst>
          </p:cNvPr>
          <p:cNvSpPr txBox="1"/>
          <p:nvPr/>
        </p:nvSpPr>
        <p:spPr>
          <a:xfrm>
            <a:off x="2572315" y="2384085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API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요청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105423-B22E-42EA-A9A0-F97F0EAD11C0}"/>
              </a:ext>
            </a:extLst>
          </p:cNvPr>
          <p:cNvSpPr txBox="1"/>
          <p:nvPr/>
        </p:nvSpPr>
        <p:spPr>
          <a:xfrm>
            <a:off x="2510983" y="1491750"/>
            <a:ext cx="930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CSV, </a:t>
            </a:r>
            <a:r>
              <a:rPr kumimoji="0" lang="en-US" altLang="ko-K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xls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형식 데이터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B63B0DD-3A8B-4C4E-9B7F-CB061040B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656" y="2441467"/>
            <a:ext cx="512906" cy="463218"/>
          </a:xfrm>
          <a:prstGeom prst="rect">
            <a:avLst/>
          </a:prstGeom>
        </p:spPr>
      </p:pic>
      <p:sp>
        <p:nvSpPr>
          <p:cNvPr id="24" name="원통형 23">
            <a:extLst>
              <a:ext uri="{FF2B5EF4-FFF2-40B4-BE49-F238E27FC236}">
                <a16:creationId xmlns:a16="http://schemas.microsoft.com/office/drawing/2014/main" id="{1A02B018-1699-4F99-9C04-EA9820D8D520}"/>
              </a:ext>
            </a:extLst>
          </p:cNvPr>
          <p:cNvSpPr/>
          <p:nvPr/>
        </p:nvSpPr>
        <p:spPr>
          <a:xfrm>
            <a:off x="3672000" y="3601266"/>
            <a:ext cx="1440000" cy="106467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네이버 뉴스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기업 기사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1C4C9D5-953F-4329-8773-8EFB83FD910B}"/>
              </a:ext>
            </a:extLst>
          </p:cNvPr>
          <p:cNvCxnSpPr/>
          <p:nvPr/>
        </p:nvCxnSpPr>
        <p:spPr>
          <a:xfrm flipV="1">
            <a:off x="4396740" y="2728845"/>
            <a:ext cx="0" cy="857181"/>
          </a:xfrm>
          <a:prstGeom prst="straightConnector1">
            <a:avLst/>
          </a:prstGeom>
          <a:ln w="1524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5A2C664-C687-4DD5-A0C8-EB34935AEA23}"/>
              </a:ext>
            </a:extLst>
          </p:cNvPr>
          <p:cNvSpPr txBox="1"/>
          <p:nvPr/>
        </p:nvSpPr>
        <p:spPr>
          <a:xfrm>
            <a:off x="4392000" y="3058051"/>
            <a:ext cx="930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각 기업 기사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Crawling</a:t>
            </a:r>
          </a:p>
        </p:txBody>
      </p:sp>
      <p:sp>
        <p:nvSpPr>
          <p:cNvPr id="18" name="Google Shape;176;p13">
            <a:extLst>
              <a:ext uri="{FF2B5EF4-FFF2-40B4-BE49-F238E27FC236}">
                <a16:creationId xmlns:a16="http://schemas.microsoft.com/office/drawing/2014/main" id="{AC64046F-53D2-4A84-A9BA-F57923CCFD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535464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과정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FAD88B-1BBB-4522-9BE6-0A96FE3534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1" t="13184" b="33334"/>
          <a:stretch/>
        </p:blipFill>
        <p:spPr>
          <a:xfrm>
            <a:off x="611999" y="2638048"/>
            <a:ext cx="4588113" cy="20937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2B95AA-0056-40AD-B199-7E617FEC93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6" t="13185" b="45630"/>
          <a:stretch/>
        </p:blipFill>
        <p:spPr>
          <a:xfrm>
            <a:off x="612000" y="1001093"/>
            <a:ext cx="4588113" cy="1612325"/>
          </a:xfrm>
          <a:prstGeom prst="rect">
            <a:avLst/>
          </a:prstGeom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59BBF97F-263A-4EEE-849F-5D2BD7920E07}"/>
              </a:ext>
            </a:extLst>
          </p:cNvPr>
          <p:cNvSpPr txBox="1">
            <a:spLocks/>
          </p:cNvSpPr>
          <p:nvPr/>
        </p:nvSpPr>
        <p:spPr>
          <a:xfrm>
            <a:off x="5154744" y="1807366"/>
            <a:ext cx="3815050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Roboto Condensed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Raw Data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(csv, 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xls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형식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)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전처리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 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필요없는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columns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제거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지역 텍스트 데이터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전처리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기업 기사 데이터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전처리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선정 기업 중복 제거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</p:txBody>
      </p:sp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6493130B-AD58-40CB-9560-ABDFB3D7FD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272787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적재 과정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5A1EA7-9DDC-451A-85D1-BB5651EC01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0" t="22003" r="1234" b="40445"/>
          <a:stretch/>
        </p:blipFill>
        <p:spPr>
          <a:xfrm>
            <a:off x="1769775" y="1117877"/>
            <a:ext cx="5604450" cy="1884079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C2C2ECD-1F07-4D6E-ABD9-89A6CE2409C3}"/>
              </a:ext>
            </a:extLst>
          </p:cNvPr>
          <p:cNvSpPr/>
          <p:nvPr/>
        </p:nvSpPr>
        <p:spPr>
          <a:xfrm>
            <a:off x="2364619" y="3479414"/>
            <a:ext cx="1680268" cy="10646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Python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Colab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</p:txBody>
      </p:sp>
      <p:sp>
        <p:nvSpPr>
          <p:cNvPr id="12" name="원통형 11">
            <a:extLst>
              <a:ext uri="{FF2B5EF4-FFF2-40B4-BE49-F238E27FC236}">
                <a16:creationId xmlns:a16="http://schemas.microsoft.com/office/drawing/2014/main" id="{31523AC1-0BAD-4E73-BF76-670869F36C0F}"/>
              </a:ext>
            </a:extLst>
          </p:cNvPr>
          <p:cNvSpPr/>
          <p:nvPr/>
        </p:nvSpPr>
        <p:spPr>
          <a:xfrm>
            <a:off x="5184753" y="3291749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그릴그린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.Corp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(Maria DB)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C610351-7964-4F2A-9C87-4032BF05ACCC}"/>
              </a:ext>
            </a:extLst>
          </p:cNvPr>
          <p:cNvCxnSpPr/>
          <p:nvPr/>
        </p:nvCxnSpPr>
        <p:spPr>
          <a:xfrm>
            <a:off x="4036533" y="4008824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50E64B-9FD8-4DB0-92D2-24DF41DC5947}"/>
              </a:ext>
            </a:extLst>
          </p:cNvPr>
          <p:cNvSpPr txBox="1"/>
          <p:nvPr/>
        </p:nvSpPr>
        <p:spPr>
          <a:xfrm>
            <a:off x="4036533" y="4134018"/>
            <a:ext cx="8980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적재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kumimoji="0" lang="en-US" altLang="ko-K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pymysql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sqlalchemy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활용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9AC578D-A7E9-48BE-97EF-BBA6BD401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09" y="4241466"/>
            <a:ext cx="512906" cy="463218"/>
          </a:xfrm>
          <a:prstGeom prst="rect">
            <a:avLst/>
          </a:prstGeom>
        </p:spPr>
      </p:pic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1ABF120C-F13A-4C0D-AF65-C7001C0A3A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253948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대시보드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476482" y="305792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4752482" y="3141480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DB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연결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1DEFD41-168C-4E34-B4BC-84E550AD7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00" y="828084"/>
            <a:ext cx="5374688" cy="429975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0F9969-9B17-4251-AC32-877779E9C643}"/>
              </a:ext>
            </a:extLst>
          </p:cNvPr>
          <p:cNvSpPr/>
          <p:nvPr/>
        </p:nvSpPr>
        <p:spPr>
          <a:xfrm>
            <a:off x="1616160" y="853440"/>
            <a:ext cx="4571280" cy="2534261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B5A231B-29E4-4954-9982-6CD1AE4E6833}"/>
              </a:ext>
            </a:extLst>
          </p:cNvPr>
          <p:cNvCxnSpPr>
            <a:cxnSpLocks/>
          </p:cNvCxnSpPr>
          <p:nvPr/>
        </p:nvCxnSpPr>
        <p:spPr>
          <a:xfrm flipH="1">
            <a:off x="1181460" y="2211750"/>
            <a:ext cx="4347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450DCD2-5F93-4898-B9A0-93469BC3B72B}"/>
              </a:ext>
            </a:extLst>
          </p:cNvPr>
          <p:cNvSpPr txBox="1"/>
          <p:nvPr/>
        </p:nvSpPr>
        <p:spPr>
          <a:xfrm>
            <a:off x="125355" y="1888584"/>
            <a:ext cx="965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업종 분포를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나타내는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트리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Graph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3EC78F0F-5D70-4B06-A53E-A1CE6CC7AD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47932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Team Structure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" name="그룹 136">
            <a:extLst>
              <a:ext uri="{FF2B5EF4-FFF2-40B4-BE49-F238E27FC236}">
                <a16:creationId xmlns:a16="http://schemas.microsoft.com/office/drawing/2014/main" id="{FFBBE188-670A-414E-844F-42345964F692}"/>
              </a:ext>
            </a:extLst>
          </p:cNvPr>
          <p:cNvGrpSpPr/>
          <p:nvPr/>
        </p:nvGrpSpPr>
        <p:grpSpPr>
          <a:xfrm>
            <a:off x="2241834" y="1420674"/>
            <a:ext cx="3331570" cy="1545001"/>
            <a:chOff x="1905001" y="1772816"/>
            <a:chExt cx="5248274" cy="2376268"/>
          </a:xfrm>
        </p:grpSpPr>
        <p:grpSp>
          <p:nvGrpSpPr>
            <p:cNvPr id="14" name="그룹 132">
              <a:extLst>
                <a:ext uri="{FF2B5EF4-FFF2-40B4-BE49-F238E27FC236}">
                  <a16:creationId xmlns:a16="http://schemas.microsoft.com/office/drawing/2014/main" id="{718003CB-F68B-4C01-A8D6-89B0F89341FA}"/>
                </a:ext>
              </a:extLst>
            </p:cNvPr>
            <p:cNvGrpSpPr/>
            <p:nvPr/>
          </p:nvGrpSpPr>
          <p:grpSpPr>
            <a:xfrm>
              <a:off x="1905001" y="3158976"/>
              <a:ext cx="5248274" cy="990108"/>
              <a:chOff x="828675" y="4255659"/>
              <a:chExt cx="3286125" cy="399517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B586EE5-88FE-4328-8740-9D375F535DBE}"/>
                  </a:ext>
                </a:extLst>
              </p:cNvPr>
              <p:cNvCxnSpPr/>
              <p:nvPr/>
            </p:nvCxnSpPr>
            <p:spPr bwMode="auto">
              <a:xfrm>
                <a:off x="828675" y="4255660"/>
                <a:ext cx="3286125" cy="0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20CAFD7-FD8A-4068-B753-49B70EDA7C95}"/>
                  </a:ext>
                </a:extLst>
              </p:cNvPr>
              <p:cNvCxnSpPr/>
              <p:nvPr/>
            </p:nvCxnSpPr>
            <p:spPr bwMode="auto">
              <a:xfrm>
                <a:off x="828675" y="4255659"/>
                <a:ext cx="0" cy="399516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C394EA-5970-48FE-B2D1-256B3C1A604F}"/>
                  </a:ext>
                </a:extLst>
              </p:cNvPr>
              <p:cNvCxnSpPr/>
              <p:nvPr/>
            </p:nvCxnSpPr>
            <p:spPr bwMode="auto">
              <a:xfrm>
                <a:off x="4111239" y="4255659"/>
                <a:ext cx="0" cy="399517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EE95CCE-17B5-4FE4-BEFD-2D42190C0D5A}"/>
                </a:ext>
              </a:extLst>
            </p:cNvPr>
            <p:cNvCxnSpPr>
              <a:cxnSpLocks/>
            </p:cNvCxnSpPr>
            <p:nvPr/>
          </p:nvCxnSpPr>
          <p:spPr>
            <a:xfrm>
              <a:off x="4529139" y="2833886"/>
              <a:ext cx="0" cy="1315196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56B3420-C7B1-4A81-B2A5-C3568BBF903F}"/>
                </a:ext>
              </a:extLst>
            </p:cNvPr>
            <p:cNvCxnSpPr/>
            <p:nvPr/>
          </p:nvCxnSpPr>
          <p:spPr>
            <a:xfrm>
              <a:off x="4529138" y="1772816"/>
              <a:ext cx="0" cy="108012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0" name="그룹 62">
            <a:extLst>
              <a:ext uri="{FF2B5EF4-FFF2-40B4-BE49-F238E27FC236}">
                <a16:creationId xmlns:a16="http://schemas.microsoft.com/office/drawing/2014/main" id="{31F46458-4AD2-4148-8642-708246978ACA}"/>
              </a:ext>
            </a:extLst>
          </p:cNvPr>
          <p:cNvGrpSpPr/>
          <p:nvPr/>
        </p:nvGrpSpPr>
        <p:grpSpPr>
          <a:xfrm>
            <a:off x="3368346" y="872448"/>
            <a:ext cx="1328570" cy="1119832"/>
            <a:chOff x="3770387" y="1412776"/>
            <a:chExt cx="1919546" cy="1617957"/>
          </a:xfrm>
        </p:grpSpPr>
        <p:sp>
          <p:nvSpPr>
            <p:cNvPr id="21" name="자유형 45">
              <a:extLst>
                <a:ext uri="{FF2B5EF4-FFF2-40B4-BE49-F238E27FC236}">
                  <a16:creationId xmlns:a16="http://schemas.microsoft.com/office/drawing/2014/main" id="{60773BB2-710D-4987-9442-B7D8D07F0EEE}"/>
                </a:ext>
              </a:extLst>
            </p:cNvPr>
            <p:cNvSpPr/>
            <p:nvPr/>
          </p:nvSpPr>
          <p:spPr>
            <a:xfrm rot="20310878" flipH="1">
              <a:off x="4136717" y="2220006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310633D0-E8B2-4776-9669-060074C3E093}"/>
                </a:ext>
              </a:extLst>
            </p:cNvPr>
            <p:cNvSpPr/>
            <p:nvPr/>
          </p:nvSpPr>
          <p:spPr>
            <a:xfrm>
              <a:off x="3770387" y="1412776"/>
              <a:ext cx="1584176" cy="1365669"/>
            </a:xfrm>
            <a:prstGeom prst="hexagon">
              <a:avLst/>
            </a:prstGeom>
            <a:solidFill>
              <a:srgbClr val="FADA2F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그릴 그린</a:t>
              </a:r>
            </a:p>
          </p:txBody>
        </p:sp>
      </p:grpSp>
      <p:sp>
        <p:nvSpPr>
          <p:cNvPr id="23" name="Rectangle 96">
            <a:extLst>
              <a:ext uri="{FF2B5EF4-FFF2-40B4-BE49-F238E27FC236}">
                <a16:creationId xmlns:a16="http://schemas.microsoft.com/office/drawing/2014/main" id="{A03CFD69-5B9A-4E99-9330-37A51476A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755" y="1149974"/>
            <a:ext cx="1770879" cy="6771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프로젝트별 조직이라고 가정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0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 프로젝트를 위해 모인 인원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그룹 65">
            <a:extLst>
              <a:ext uri="{FF2B5EF4-FFF2-40B4-BE49-F238E27FC236}">
                <a16:creationId xmlns:a16="http://schemas.microsoft.com/office/drawing/2014/main" id="{0B1D010F-F01A-4DDA-B41E-68CA432AD43E}"/>
              </a:ext>
            </a:extLst>
          </p:cNvPr>
          <p:cNvGrpSpPr/>
          <p:nvPr/>
        </p:nvGrpSpPr>
        <p:grpSpPr>
          <a:xfrm>
            <a:off x="1692000" y="2965673"/>
            <a:ext cx="1283665" cy="1085653"/>
            <a:chOff x="404614" y="4871643"/>
            <a:chExt cx="1854666" cy="1568575"/>
          </a:xfrm>
        </p:grpSpPr>
        <p:sp>
          <p:nvSpPr>
            <p:cNvPr id="26" name="자유형 47">
              <a:extLst>
                <a:ext uri="{FF2B5EF4-FFF2-40B4-BE49-F238E27FC236}">
                  <a16:creationId xmlns:a16="http://schemas.microsoft.com/office/drawing/2014/main" id="{0AC8ADB1-92C1-4891-97E9-E43292587CBE}"/>
                </a:ext>
              </a:extLst>
            </p:cNvPr>
            <p:cNvSpPr/>
            <p:nvPr/>
          </p:nvSpPr>
          <p:spPr>
            <a:xfrm rot="20310878" flipH="1">
              <a:off x="706064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육각형 26">
              <a:extLst>
                <a:ext uri="{FF2B5EF4-FFF2-40B4-BE49-F238E27FC236}">
                  <a16:creationId xmlns:a16="http://schemas.microsoft.com/office/drawing/2014/main" id="{B4BD35C3-FD96-413D-9FB1-07CB226DE4EF}"/>
                </a:ext>
              </a:extLst>
            </p:cNvPr>
            <p:cNvSpPr/>
            <p:nvPr/>
          </p:nvSpPr>
          <p:spPr>
            <a:xfrm>
              <a:off x="404614" y="4871643"/>
              <a:ext cx="1584175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오혜진</a:t>
              </a:r>
            </a:p>
          </p:txBody>
        </p:sp>
      </p:grpSp>
      <p:grpSp>
        <p:nvGrpSpPr>
          <p:cNvPr id="29" name="그룹 66">
            <a:extLst>
              <a:ext uri="{FF2B5EF4-FFF2-40B4-BE49-F238E27FC236}">
                <a16:creationId xmlns:a16="http://schemas.microsoft.com/office/drawing/2014/main" id="{3E2AAC58-3B8E-49A9-9E99-6A48B29C1455}"/>
              </a:ext>
            </a:extLst>
          </p:cNvPr>
          <p:cNvGrpSpPr/>
          <p:nvPr/>
        </p:nvGrpSpPr>
        <p:grpSpPr>
          <a:xfrm>
            <a:off x="3369666" y="2965673"/>
            <a:ext cx="1279184" cy="1085653"/>
            <a:chOff x="2297038" y="4871643"/>
            <a:chExt cx="1848193" cy="1568575"/>
          </a:xfrm>
        </p:grpSpPr>
        <p:sp>
          <p:nvSpPr>
            <p:cNvPr id="30" name="자유형 48">
              <a:extLst>
                <a:ext uri="{FF2B5EF4-FFF2-40B4-BE49-F238E27FC236}">
                  <a16:creationId xmlns:a16="http://schemas.microsoft.com/office/drawing/2014/main" id="{A4A31C86-16F7-443F-B8E9-FAD7A0354C25}"/>
                </a:ext>
              </a:extLst>
            </p:cNvPr>
            <p:cNvSpPr/>
            <p:nvPr/>
          </p:nvSpPr>
          <p:spPr>
            <a:xfrm rot="20310878" flipH="1">
              <a:off x="2592015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육각형 30">
              <a:extLst>
                <a:ext uri="{FF2B5EF4-FFF2-40B4-BE49-F238E27FC236}">
                  <a16:creationId xmlns:a16="http://schemas.microsoft.com/office/drawing/2014/main" id="{FFA014F3-5A6C-456B-92BE-27721DE69E20}"/>
                </a:ext>
              </a:extLst>
            </p:cNvPr>
            <p:cNvSpPr/>
            <p:nvPr/>
          </p:nvSpPr>
          <p:spPr>
            <a:xfrm>
              <a:off x="2297038" y="4871643"/>
              <a:ext cx="1584176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천세륜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33" name="그룹 66">
            <a:extLst>
              <a:ext uri="{FF2B5EF4-FFF2-40B4-BE49-F238E27FC236}">
                <a16:creationId xmlns:a16="http://schemas.microsoft.com/office/drawing/2014/main" id="{F6B303E8-0956-4643-B5C0-11F7014ACFB4}"/>
              </a:ext>
            </a:extLst>
          </p:cNvPr>
          <p:cNvGrpSpPr/>
          <p:nvPr/>
        </p:nvGrpSpPr>
        <p:grpSpPr>
          <a:xfrm>
            <a:off x="5019616" y="2965673"/>
            <a:ext cx="1279184" cy="1085653"/>
            <a:chOff x="2297038" y="4871643"/>
            <a:chExt cx="1848193" cy="1568575"/>
          </a:xfrm>
        </p:grpSpPr>
        <p:sp>
          <p:nvSpPr>
            <p:cNvPr id="34" name="자유형 48">
              <a:extLst>
                <a:ext uri="{FF2B5EF4-FFF2-40B4-BE49-F238E27FC236}">
                  <a16:creationId xmlns:a16="http://schemas.microsoft.com/office/drawing/2014/main" id="{A662961B-BB84-4E2E-99B1-1F28610E0A5D}"/>
                </a:ext>
              </a:extLst>
            </p:cNvPr>
            <p:cNvSpPr/>
            <p:nvPr/>
          </p:nvSpPr>
          <p:spPr>
            <a:xfrm rot="20310878" flipH="1">
              <a:off x="2592015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육각형 34">
              <a:extLst>
                <a:ext uri="{FF2B5EF4-FFF2-40B4-BE49-F238E27FC236}">
                  <a16:creationId xmlns:a16="http://schemas.microsoft.com/office/drawing/2014/main" id="{24431680-3EE0-496E-A4F5-54BEE037035D}"/>
                </a:ext>
              </a:extLst>
            </p:cNvPr>
            <p:cNvSpPr/>
            <p:nvPr/>
          </p:nvSpPr>
          <p:spPr>
            <a:xfrm>
              <a:off x="2297038" y="4871643"/>
              <a:ext cx="1584176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오규진</a:t>
              </a:r>
            </a:p>
          </p:txBody>
        </p:sp>
      </p:grpSp>
      <p:sp>
        <p:nvSpPr>
          <p:cNvPr id="37" name="Rectangle 96">
            <a:extLst>
              <a:ext uri="{FF2B5EF4-FFF2-40B4-BE49-F238E27FC236}">
                <a16:creationId xmlns:a16="http://schemas.microsoft.com/office/drawing/2014/main" id="{AFF7D8EB-951D-4189-B788-802B3BBF1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001" y="3974791"/>
            <a:ext cx="1086804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측 개발 담당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96">
            <a:extLst>
              <a:ext uri="{FF2B5EF4-FFF2-40B4-BE49-F238E27FC236}">
                <a16:creationId xmlns:a16="http://schemas.microsoft.com/office/drawing/2014/main" id="{471F3AFF-CE0A-43A8-826E-B65065174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1338" y="3974791"/>
            <a:ext cx="111585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r>
              <a:rPr lang="en-US" altLang="ko-KR" sz="12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개발 담당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Rectangle 96">
            <a:extLst>
              <a:ext uri="{FF2B5EF4-FFF2-40B4-BE49-F238E27FC236}">
                <a16:creationId xmlns:a16="http://schemas.microsoft.com/office/drawing/2014/main" id="{17B76DDA-1486-4629-969F-CD93F178D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942" y="3974791"/>
            <a:ext cx="1248162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</a:t>
            </a:r>
            <a:r>
              <a:rPr lang="en-US" altLang="ko-KR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Google Shape;176;p13">
            <a:extLst>
              <a:ext uri="{FF2B5EF4-FFF2-40B4-BE49-F238E27FC236}">
                <a16:creationId xmlns:a16="http://schemas.microsoft.com/office/drawing/2014/main" id="{840C74A1-9127-40EC-8FCF-BD64D00979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6450DCD2-5F93-4898-B9A0-93469BC3B72B}"/>
              </a:ext>
            </a:extLst>
          </p:cNvPr>
          <p:cNvSpPr txBox="1"/>
          <p:nvPr/>
        </p:nvSpPr>
        <p:spPr>
          <a:xfrm>
            <a:off x="0" y="3891946"/>
            <a:ext cx="1425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지역별 업종 분포를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나타내는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누적 막대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Graph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대시보드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476482" y="305792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4752482" y="3141480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DB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연결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1DEFD41-168C-4E34-B4BC-84E550AD7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00" y="828084"/>
            <a:ext cx="5374688" cy="429975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0F9969-9B17-4251-AC32-877779E9C643}"/>
              </a:ext>
            </a:extLst>
          </p:cNvPr>
          <p:cNvSpPr/>
          <p:nvPr/>
        </p:nvSpPr>
        <p:spPr>
          <a:xfrm>
            <a:off x="1692000" y="3302390"/>
            <a:ext cx="4464960" cy="18254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B5A231B-29E4-4954-9982-6CD1AE4E6833}"/>
              </a:ext>
            </a:extLst>
          </p:cNvPr>
          <p:cNvCxnSpPr>
            <a:cxnSpLocks/>
          </p:cNvCxnSpPr>
          <p:nvPr/>
        </p:nvCxnSpPr>
        <p:spPr>
          <a:xfrm flipH="1">
            <a:off x="1257300" y="4215111"/>
            <a:ext cx="4347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81575276-D87F-4A25-81BC-96B11D0520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681876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1DEFD41-168C-4E34-B4BC-84E550AD7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828084"/>
            <a:ext cx="5374688" cy="42997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450DCD2-5F93-4898-B9A0-93469BC3B72B}"/>
              </a:ext>
            </a:extLst>
          </p:cNvPr>
          <p:cNvSpPr txBox="1"/>
          <p:nvPr/>
        </p:nvSpPr>
        <p:spPr>
          <a:xfrm>
            <a:off x="7567884" y="2239870"/>
            <a:ext cx="1497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해당 선정 업체 수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막대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Graph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지역별 분포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Graph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대시보드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476482" y="305792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4752482" y="3141480"/>
            <a:ext cx="630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DB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연결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0F9969-9B17-4251-AC32-877779E9C643}"/>
              </a:ext>
            </a:extLst>
          </p:cNvPr>
          <p:cNvSpPr/>
          <p:nvPr/>
        </p:nvSpPr>
        <p:spPr>
          <a:xfrm>
            <a:off x="6095999" y="822960"/>
            <a:ext cx="990601" cy="434399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B5A231B-29E4-4954-9982-6CD1AE4E6833}"/>
              </a:ext>
            </a:extLst>
          </p:cNvPr>
          <p:cNvCxnSpPr>
            <a:cxnSpLocks/>
          </p:cNvCxnSpPr>
          <p:nvPr/>
        </p:nvCxnSpPr>
        <p:spPr>
          <a:xfrm flipH="1">
            <a:off x="7092000" y="2449628"/>
            <a:ext cx="4347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650E321-83E4-47CE-9966-6CC1136942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29465" y="3095535"/>
            <a:ext cx="1573350" cy="259080"/>
          </a:xfrm>
          <a:prstGeom prst="bentConnector3">
            <a:avLst>
              <a:gd name="adj1" fmla="val 115"/>
            </a:avLst>
          </a:prstGeom>
          <a:ln w="1524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76;p13">
            <a:extLst>
              <a:ext uri="{FF2B5EF4-FFF2-40B4-BE49-F238E27FC236}">
                <a16:creationId xmlns:a16="http://schemas.microsoft.com/office/drawing/2014/main" id="{7796AEB0-6224-4175-A1CD-E677872922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56401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기사 모음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(Crawling)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54F1FF-18E3-49A1-B618-F61592352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3" t="17926" r="1600" b="33778"/>
          <a:stretch/>
        </p:blipFill>
        <p:spPr>
          <a:xfrm>
            <a:off x="252000" y="1131750"/>
            <a:ext cx="4212000" cy="1830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AB493D-FAD4-47F8-A700-D02C623AEC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0" t="13481" r="867" b="33630"/>
          <a:stretch/>
        </p:blipFill>
        <p:spPr>
          <a:xfrm>
            <a:off x="251820" y="3061626"/>
            <a:ext cx="4212000" cy="2004912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66302214-329A-434E-BF4A-E831048104B5}"/>
              </a:ext>
            </a:extLst>
          </p:cNvPr>
          <p:cNvSpPr txBox="1">
            <a:spLocks/>
          </p:cNvSpPr>
          <p:nvPr/>
        </p:nvSpPr>
        <p:spPr>
          <a:xfrm>
            <a:off x="4353909" y="879434"/>
            <a:ext cx="4538091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Roboto Condensed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Crawling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과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DB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적재를 위한 코드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Beautifulsoup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, requests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라이브러리 사용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내용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전처리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후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c_board_id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, title, source, link, subtitle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내용을 받아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CSV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형식으로 저장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Pymysql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을 사용해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DB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에 적재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E62BF5-B3BA-4108-822B-B03CD96194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44" t="40476" r="27267" b="44592"/>
          <a:stretch/>
        </p:blipFill>
        <p:spPr>
          <a:xfrm>
            <a:off x="4680182" y="3061626"/>
            <a:ext cx="4145280" cy="7680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C4E738-509D-499D-9D31-984C1A6717D8}"/>
              </a:ext>
            </a:extLst>
          </p:cNvPr>
          <p:cNvSpPr txBox="1"/>
          <p:nvPr/>
        </p:nvSpPr>
        <p:spPr>
          <a:xfrm>
            <a:off x="5781868" y="3927013"/>
            <a:ext cx="1726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▲ 기사 모음 형식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(CSV)</a:t>
            </a:r>
            <a:endParaRPr kumimoji="0" lang="ko-KR" altLang="en-US" sz="12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9" name="Google Shape;176;p13">
            <a:extLst>
              <a:ext uri="{FF2B5EF4-FFF2-40B4-BE49-F238E27FC236}">
                <a16:creationId xmlns:a16="http://schemas.microsoft.com/office/drawing/2014/main" id="{05186E41-5635-45A5-B7B2-2ADB392E38A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8328383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67CE3-3AA5-4BDA-94D5-20E8586620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http://corpcollector.or.kr/</a:t>
            </a:r>
            <a:endParaRPr lang="ko-KR" altLang="en-US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0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설명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CorpCollector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란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기획 배경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기대 효과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사용한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HW, SW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목록</a:t>
            </a:r>
            <a:endParaRPr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206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What’s </a:t>
            </a:r>
            <a:r>
              <a:rPr 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CorpCollector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36" name="내용 개체 틀 3">
            <a:extLst>
              <a:ext uri="{FF2B5EF4-FFF2-40B4-BE49-F238E27FC236}">
                <a16:creationId xmlns:a16="http://schemas.microsoft.com/office/drawing/2014/main" id="{D1973D51-233E-46B8-929B-BA946881720B}"/>
              </a:ext>
            </a:extLst>
          </p:cNvPr>
          <p:cNvSpPr txBox="1">
            <a:spLocks/>
          </p:cNvSpPr>
          <p:nvPr/>
        </p:nvSpPr>
        <p:spPr>
          <a:xfrm>
            <a:off x="450348" y="1390763"/>
            <a:ext cx="7488832" cy="3670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itchFamily="34" charset="0"/>
              <a:buNone/>
            </a:pP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소비자 입장에서 보는 </a:t>
            </a:r>
            <a:r>
              <a:rPr lang="ko-KR" altLang="en-US" sz="2600" b="1" dirty="0">
                <a:solidFill>
                  <a:srgbClr val="168CB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선한 기업</a:t>
            </a: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정보를 제공하는 웹</a:t>
            </a:r>
            <a:endParaRPr lang="en-US" altLang="ko-KR" sz="2600" b="1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>
              <a:buClrTx/>
              <a:buFont typeface="Arial" pitchFamily="34" charset="0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동적 웹 </a:t>
            </a:r>
            <a:r>
              <a:rPr lang="ko-KR" altLang="en-US" sz="1600" dirty="0">
                <a:solidFill>
                  <a:srgbClr val="6D73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프로젝트로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구성해서 접근성을 높인다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기업정보 관련 공공데이터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/API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이용하되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사용자가 쉽게 정보를 이해하고 파악할 수 있도록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UI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구성한다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단순 기업 리스트만이 아닌 데이터 분석을 통해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ClrTx/>
              <a:buNone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 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얻을 수 있는 자료의 질을 높인다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457200" indent="-457200">
              <a:buClrTx/>
              <a:buFont typeface="+mj-lt"/>
              <a:buAutoNum type="arabicPeriod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3535039-948C-4B05-9197-2B426A2C82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000" y="196801"/>
            <a:ext cx="108012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71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8EAA4AEE-E099-44B5-AAE6-FC91CBF09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" t="5035" r="1917"/>
          <a:stretch/>
        </p:blipFill>
        <p:spPr>
          <a:xfrm>
            <a:off x="395296" y="1131750"/>
            <a:ext cx="7416824" cy="2715890"/>
          </a:xfrm>
          <a:prstGeom prst="rect">
            <a:avLst/>
          </a:prstGeom>
        </p:spPr>
      </p:pic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기획 배경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논란이 있는 기업 제품 대신 다른 기업의 대체재를 소비한 결과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hlinkClick r:id="rId4"/>
              </a:rPr>
              <a:t>https://www.jobplanet.co.kr/contents/news-994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557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HW, SW,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호스팅 업체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AB2246C3-4816-47C7-87C2-037F1DBDD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3826693"/>
              </p:ext>
            </p:extLst>
          </p:nvPr>
        </p:nvGraphicFramePr>
        <p:xfrm>
          <a:off x="1692000" y="834449"/>
          <a:ext cx="5760000" cy="4013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C91D8727-0E4A-47F0-B78A-6F7E48545F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423342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산출물 소개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퍼트 차트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간트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차트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019443"/>
      </p:ext>
    </p:extLst>
  </p:cSld>
  <p:clrMapOvr>
    <a:masterClrMapping/>
  </p:clrMapOvr>
</p:sld>
</file>

<file path=ppt/theme/theme1.xml><?xml version="1.0" encoding="utf-8"?>
<a:theme xmlns:a="http://schemas.openxmlformats.org/drawingml/2006/main" name="Wolsey template">
  <a:themeElements>
    <a:clrScheme name="Custom 347">
      <a:dk1>
        <a:srgbClr val="252729"/>
      </a:dk1>
      <a:lt1>
        <a:srgbClr val="FFFFFF"/>
      </a:lt1>
      <a:dk2>
        <a:srgbClr val="607896"/>
      </a:dk2>
      <a:lt2>
        <a:srgbClr val="E8EDF1"/>
      </a:lt2>
      <a:accent1>
        <a:srgbClr val="3796BF"/>
      </a:accent1>
      <a:accent2>
        <a:srgbClr val="4BB5D9"/>
      </a:accent2>
      <a:accent3>
        <a:srgbClr val="81D1EC"/>
      </a:accent3>
      <a:accent4>
        <a:srgbClr val="FF9900"/>
      </a:accent4>
      <a:accent5>
        <a:srgbClr val="FFCB50"/>
      </a:accent5>
      <a:accent6>
        <a:srgbClr val="A9C747"/>
      </a:accent6>
      <a:hlink>
        <a:srgbClr val="4D77AC"/>
      </a:hlink>
      <a:folHlink>
        <a:srgbClr val="6611CC"/>
      </a:folHlink>
    </a:clrScheme>
    <a:fontScheme name="사용자 지정 1">
      <a:majorFont>
        <a:latin typeface="Arial"/>
        <a:ea typeface="휴먼엑스포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21D0B736B602D4C9CD7B448D66106CE" ma:contentTypeVersion="2" ma:contentTypeDescription="새 문서를 만듭니다." ma:contentTypeScope="" ma:versionID="55eff95697cf0f84d4a746e0870c9871">
  <xsd:schema xmlns:xsd="http://www.w3.org/2001/XMLSchema" xmlns:xs="http://www.w3.org/2001/XMLSchema" xmlns:p="http://schemas.microsoft.com/office/2006/metadata/properties" xmlns:ns3="32e0b9af-762a-4089-b101-b74a352bf303" targetNamespace="http://schemas.microsoft.com/office/2006/metadata/properties" ma:root="true" ma:fieldsID="363a4bed91c48f4733bdff07496711fa" ns3:_="">
    <xsd:import namespace="32e0b9af-762a-4089-b101-b74a352bf3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0b9af-762a-4089-b101-b74a352bf3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01040B-5601-4948-951E-794E363D39CB}">
  <ds:schemaRefs>
    <ds:schemaRef ds:uri="32e0b9af-762a-4089-b101-b74a352bf303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F1067A0-2CAD-4D0C-8108-16D4713322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B9B57E-6BF0-4E28-92DE-41FDF1F7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0b9af-762a-4089-b101-b74a352bf3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2604</TotalTime>
  <Words>817</Words>
  <Application>Microsoft Office PowerPoint</Application>
  <PresentationFormat>화면 슬라이드 쇼(16:9)</PresentationFormat>
  <Paragraphs>225</Paragraphs>
  <Slides>43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Oswald</vt:lpstr>
      <vt:lpstr>Arial</vt:lpstr>
      <vt:lpstr>휴먼엑스포</vt:lpstr>
      <vt:lpstr>Roboto Condensed</vt:lpstr>
      <vt:lpstr>나눔고딕</vt:lpstr>
      <vt:lpstr>Wolsey template</vt:lpstr>
      <vt:lpstr>TEAM 그릴그린 Corp Collector</vt:lpstr>
      <vt:lpstr>목차</vt:lpstr>
      <vt:lpstr>1. 팀 구조</vt:lpstr>
      <vt:lpstr>Team Structure</vt:lpstr>
      <vt:lpstr>2. 프로젝트 설명</vt:lpstr>
      <vt:lpstr>What’s CorpCollector?</vt:lpstr>
      <vt:lpstr>프로젝트 기획 배경</vt:lpstr>
      <vt:lpstr>사용한 HW, SW, 호스팅 업체</vt:lpstr>
      <vt:lpstr>2. 산출물 소개</vt:lpstr>
      <vt:lpstr>퍼트 차트(Pert Chart)</vt:lpstr>
      <vt:lpstr>간트 차트(Gantt Chart)</vt:lpstr>
      <vt:lpstr>사이트맵 구조</vt:lpstr>
      <vt:lpstr>4. 결과물 및 테스팅</vt:lpstr>
      <vt:lpstr>프론트 엔드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백엔드</vt:lpstr>
      <vt:lpstr>웹 구조</vt:lpstr>
      <vt:lpstr>디자인 패턴</vt:lpstr>
      <vt:lpstr>회원 관리 클래스 다이어그램</vt:lpstr>
      <vt:lpstr>이메일 인증 클래스 다이어그램</vt:lpstr>
      <vt:lpstr>기업 찾기 클래스 다이어그램</vt:lpstr>
      <vt:lpstr>마이페이지 클래스 다이어그램</vt:lpstr>
      <vt:lpstr>마이페이지 클래스 다이어그램</vt:lpstr>
      <vt:lpstr>빅데이터</vt:lpstr>
      <vt:lpstr>데이터 프로세스 구조</vt:lpstr>
      <vt:lpstr>데이터 전처리 과정(코드)</vt:lpstr>
      <vt:lpstr>데이터 적재 과정(코드)</vt:lpstr>
      <vt:lpstr>데이터 시각화 - 대시보드</vt:lpstr>
      <vt:lpstr>데이터 시각화 - 대시보드</vt:lpstr>
      <vt:lpstr>데이터 시각화 - 대시보드</vt:lpstr>
      <vt:lpstr>기사 모음(Crawling) 과정</vt:lpstr>
      <vt:lpstr>감사합니다. http://corpcollector.or.kr/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그릴그린 Corp Collector</dc:title>
  <dc:creator>82102</dc:creator>
  <cp:lastModifiedBy>오 규진</cp:lastModifiedBy>
  <cp:revision>82</cp:revision>
  <dcterms:modified xsi:type="dcterms:W3CDTF">2021-12-10T06:34:25Z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0x010100621D0B736B602D4C9CD7B448D66106CE</vt:lpwstr>
  </property>
</Properties>
</file>